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2"/>
  </p:notesMasterIdLst>
  <p:sldIdLst>
    <p:sldId id="257" r:id="rId4"/>
    <p:sldId id="258" r:id="rId5"/>
    <p:sldId id="259" r:id="rId6"/>
    <p:sldId id="260" r:id="rId7"/>
    <p:sldId id="261" r:id="rId8"/>
    <p:sldId id="265" r:id="rId9"/>
    <p:sldId id="266" r:id="rId10"/>
    <p:sldId id="264" r:id="rId11"/>
    <p:sldId id="267" r:id="rId12"/>
    <p:sldId id="268" r:id="rId13"/>
    <p:sldId id="269" r:id="rId14"/>
    <p:sldId id="270" r:id="rId15"/>
    <p:sldId id="271" r:id="rId16"/>
    <p:sldId id="263" r:id="rId17"/>
    <p:sldId id="272" r:id="rId18"/>
    <p:sldId id="273" r:id="rId19"/>
    <p:sldId id="274" r:id="rId20"/>
    <p:sldId id="275" r:id="rId21"/>
  </p:sldIdLst>
  <p:sldSz cx="9144000" cy="5143500" type="screen16x9"/>
  <p:notesSz cx="6858000" cy="9144000"/>
  <p:embeddedFontLst>
    <p:embeddedFont>
      <p:font typeface="Dosis" panose="020B0604020202020204" charset="0"/>
      <p:regular r:id="rId23"/>
      <p:bold r:id="rId24"/>
    </p:embeddedFont>
    <p:embeddedFont>
      <p:font typeface="Roboto Black" panose="020B0604020202020204" charset="0"/>
      <p:bold r:id="rId25"/>
      <p:boldItalic r:id="rId26"/>
    </p:embeddedFont>
    <p:embeddedFont>
      <p:font typeface="Roboto" panose="020B0604020202020204" charset="0"/>
      <p:regular r:id="rId27"/>
      <p:bold r:id="rId28"/>
      <p:italic r:id="rId29"/>
      <p:boldItalic r:id="rId30"/>
    </p:embeddedFont>
    <p:embeddedFont>
      <p:font typeface="Roboto Thin"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58" y="3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0880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9938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72243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924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48298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3188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86677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5437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27278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52328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31621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3170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6921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dirty="0">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dirty="0">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dirty="0">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dirty="0">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dirty="0">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dirty="0">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dirty="0">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dirty="0">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dirty="0">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dirty="0">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dirty="0">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dirty="0">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dirty="0">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dirty="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dirty="0">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dirty="0">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dirty="0">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dirty="0">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dirty="0">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dirty="0">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dirty="0">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dirty="0">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dirty="0">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dirty="0">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dirty="0">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dirty="0">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dirty="0">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dirty="0">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dirty="0">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dirty="0">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dirty="0">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dirty="0">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dirty="0">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dirty="0">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dirty="0">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dirty="0">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dirty="0">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dirty="0">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dirty="0">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dirty="0">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dirty="0">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dirty="0">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dirty="0">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dirty="0">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dirty="0">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dirty="0">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dirty="0">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dirty="0">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dirty="0">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dirty="0">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dirty="0">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dirty="0">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dirty="0">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dirty="0">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dirty="0">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dirty="0">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dirty="0">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dirty="0">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dirty="0">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dirty="0">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dirty="0">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dirty="0">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dirty="0">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dirty="0">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dirty="0">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dirty="0">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dirty="0">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dirty="0">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dirty="0">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dirty="0">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dirty="0">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dirty="0">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dirty="0">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dirty="0">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dirty="0">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dirty="0">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dirty="0">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dirty="0">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dirty="0">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dirty="0">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dirty="0">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dirty="0">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dirty="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dirty="0">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dirty="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dirty="0">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dirty="0">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dirty="0">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dirty="0">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dirty="0">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dirty="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dirty="0">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dirty="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dirty="0">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dirty="0">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dirty="0">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dirty="0">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dirty="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dirty="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dirty="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dirty="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dirty="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dirty="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dirty="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dirty="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dirty="0">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dirty="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dirty="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dirty="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dirty="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dirty="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dirty="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dirty="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dirty="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dirty="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dirty="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dirty="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dirty="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dirty="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b="0" i="0" u="none" strike="noStrike" cap="none" dirty="0" err="1">
                <a:solidFill>
                  <a:schemeClr val="lt1"/>
                </a:solidFill>
                <a:latin typeface="Roboto Black"/>
                <a:ea typeface="Roboto Black"/>
                <a:cs typeface="Roboto Black"/>
                <a:sym typeface="Roboto Black"/>
              </a:rPr>
              <a:t>Warby</a:t>
            </a:r>
            <a:r>
              <a:rPr lang="en-US" sz="5600" b="0" i="0" u="none" strike="noStrike" cap="none" dirty="0">
                <a:solidFill>
                  <a:schemeClr val="lt1"/>
                </a:solidFill>
                <a:latin typeface="Roboto Black"/>
                <a:ea typeface="Roboto Black"/>
                <a:cs typeface="Roboto Black"/>
                <a:sym typeface="Roboto Black"/>
              </a:rPr>
              <a:t> Parker shoppers</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Erika Davis</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10 </a:t>
            </a:r>
            <a:r>
              <a:rPr lang="en-US" sz="2800" dirty="0">
                <a:solidFill>
                  <a:srgbClr val="EFEFEF"/>
                </a:solidFill>
                <a:latin typeface="Roboto Thin"/>
                <a:ea typeface="Roboto Thin"/>
                <a:cs typeface="Roboto Thin"/>
                <a:sym typeface="Roboto Thin"/>
              </a:rPr>
              <a:t>July 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2.1 </a:t>
            </a:r>
            <a:r>
              <a:rPr lang="en-US" sz="2400" b="1" i="0" u="none" strike="noStrike" cap="none" dirty="0">
                <a:solidFill>
                  <a:srgbClr val="295269"/>
                </a:solidFill>
                <a:latin typeface="Roboto"/>
                <a:ea typeface="Roboto"/>
                <a:cs typeface="Roboto"/>
                <a:sym typeface="Roboto"/>
              </a:rPr>
              <a:t>A/B test of 3- and 5-pair home try on sets</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097280"/>
            <a:ext cx="8412480" cy="118872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Shoppers participating in the home try on program are either sent three or five pairs of frames to try on, and may then choose to purchase one.</a:t>
            </a:r>
          </a:p>
          <a:p>
            <a:pPr marL="457200" lvl="0" indent="-304800">
              <a:lnSpc>
                <a:spcPct val="115000"/>
              </a:lnSpc>
              <a:buSzPts val="1200"/>
              <a:buFont typeface="Roboto"/>
              <a:buChar char="●"/>
            </a:pPr>
            <a:r>
              <a:rPr lang="en-US" sz="1200" dirty="0">
                <a:latin typeface="Roboto"/>
                <a:ea typeface="Roboto"/>
                <a:cs typeface="Roboto"/>
                <a:sym typeface="Roboto"/>
              </a:rPr>
              <a:t>Shoppers offered 5 pairs of glasses to try on are significantly more likely to make a purchase</a:t>
            </a:r>
          </a:p>
          <a:p>
            <a:pPr marL="457200" lvl="5" indent="-304800">
              <a:lnSpc>
                <a:spcPct val="115000"/>
              </a:lnSpc>
              <a:buSzPts val="1200"/>
              <a:buFont typeface="Roboto"/>
              <a:buChar char="●"/>
            </a:pPr>
            <a:r>
              <a:rPr lang="en-US" sz="1200" dirty="0">
                <a:latin typeface="Roboto"/>
                <a:ea typeface="Roboto"/>
                <a:cs typeface="Roboto"/>
                <a:sym typeface="Roboto"/>
              </a:rPr>
              <a:t>Although purchasers in the 3-pairs group paid slightly more than those in the 5-pairs group, the price differentials was merely $1</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sym typeface="Roboto"/>
            </a:endParaRPr>
          </a:p>
        </p:txBody>
      </p:sp>
      <p:graphicFrame>
        <p:nvGraphicFramePr>
          <p:cNvPr id="317" name="Shape 317"/>
          <p:cNvGraphicFramePr/>
          <p:nvPr>
            <p:extLst>
              <p:ext uri="{D42A27DB-BD31-4B8C-83A1-F6EECF244321}">
                <p14:modId xmlns:p14="http://schemas.microsoft.com/office/powerpoint/2010/main" val="3333148929"/>
              </p:ext>
            </p:extLst>
          </p:nvPr>
        </p:nvGraphicFramePr>
        <p:xfrm>
          <a:off x="177974" y="2515956"/>
          <a:ext cx="3657600" cy="960120"/>
        </p:xfrm>
        <a:graphic>
          <a:graphicData uri="http://schemas.openxmlformats.org/drawingml/2006/table">
            <a:tbl>
              <a:tblPr>
                <a:noFill/>
                <a:tableStyleId>{41C52BF7-F10D-42DD-8479-FF2DDF1A0279}</a:tableStyleId>
              </a:tblPr>
              <a:tblGrid>
                <a:gridCol w="2743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11480">
                <a:tc>
                  <a:txBody>
                    <a:bodyPr/>
                    <a:lstStyle/>
                    <a:p>
                      <a:pPr algn="l"/>
                      <a:r>
                        <a:rPr lang="en-US" sz="1100" dirty="0">
                          <a:solidFill>
                            <a:schemeClr val="tx2"/>
                          </a:solidFill>
                          <a:effectLst/>
                          <a:latin typeface="Roboto" panose="020B0604020202020204" charset="0"/>
                          <a:ea typeface="Roboto" panose="020B0604020202020204" charset="0"/>
                        </a:rPr>
                        <a:t>number of pairs</a:t>
                      </a:r>
                    </a:p>
                  </a:txBody>
                  <a:tcPr anchor="ctr">
                    <a:solidFill>
                      <a:srgbClr val="204056">
                        <a:alpha val="82352"/>
                      </a:srgbClr>
                    </a:solidFill>
                  </a:tcPr>
                </a:tc>
                <a:tc>
                  <a:txBody>
                    <a:bodyPr/>
                    <a:lstStyle/>
                    <a:p>
                      <a:pPr algn="l"/>
                      <a:r>
                        <a:rPr lang="en-US" sz="1100" dirty="0">
                          <a:solidFill>
                            <a:schemeClr val="tx2"/>
                          </a:solidFill>
                          <a:effectLst/>
                          <a:latin typeface="Roboto" panose="020B0604020202020204" charset="0"/>
                          <a:ea typeface="Roboto" panose="020B0604020202020204" charset="0"/>
                        </a:rPr>
                        <a:t>count(*)</a:t>
                      </a:r>
                    </a:p>
                  </a:txBody>
                  <a:tcPr anchor="ctr">
                    <a:solidFill>
                      <a:srgbClr val="204056">
                        <a:alpha val="82352"/>
                      </a:srgbClr>
                    </a:solidFill>
                  </a:tcPr>
                </a:tc>
                <a:extLst>
                  <a:ext uri="{0D108BD9-81ED-4DB2-BD59-A6C34878D82A}">
                    <a16:rowId xmlns:a16="http://schemas.microsoft.com/office/drawing/2014/main" val="10000"/>
                  </a:ext>
                </a:extLst>
              </a:tr>
              <a:tr h="274320">
                <a:tc>
                  <a:txBody>
                    <a:bodyPr/>
                    <a:lstStyle/>
                    <a:p>
                      <a:pPr algn="l"/>
                      <a:r>
                        <a:rPr lang="en-US" sz="1100">
                          <a:solidFill>
                            <a:schemeClr val="bg2"/>
                          </a:solidFill>
                          <a:effectLst/>
                          <a:latin typeface="Roboto" panose="020B0604020202020204" charset="0"/>
                          <a:ea typeface="Roboto" panose="020B0604020202020204" charset="0"/>
                        </a:rPr>
                        <a:t>3 pairs</a:t>
                      </a:r>
                    </a:p>
                  </a:txBody>
                  <a:tcPr anchor="ctr">
                    <a:noFill/>
                  </a:tcPr>
                </a:tc>
                <a:tc>
                  <a:txBody>
                    <a:bodyPr/>
                    <a:lstStyle/>
                    <a:p>
                      <a:pPr algn="l"/>
                      <a:r>
                        <a:rPr lang="en-US" sz="1100">
                          <a:solidFill>
                            <a:schemeClr val="bg2"/>
                          </a:solidFill>
                          <a:effectLst/>
                          <a:latin typeface="Roboto" panose="020B0604020202020204" charset="0"/>
                          <a:ea typeface="Roboto" panose="020B0604020202020204" charset="0"/>
                        </a:rPr>
                        <a:t>379</a:t>
                      </a:r>
                    </a:p>
                  </a:txBody>
                  <a:tcPr anchor="ctr">
                    <a:noFill/>
                  </a:tcPr>
                </a:tc>
                <a:extLst>
                  <a:ext uri="{0D108BD9-81ED-4DB2-BD59-A6C34878D82A}">
                    <a16:rowId xmlns:a16="http://schemas.microsoft.com/office/drawing/2014/main" val="810445710"/>
                  </a:ext>
                </a:extLst>
              </a:tr>
              <a:tr h="274320">
                <a:tc>
                  <a:txBody>
                    <a:bodyPr/>
                    <a:lstStyle/>
                    <a:p>
                      <a:pPr algn="l"/>
                      <a:r>
                        <a:rPr lang="en-US" sz="1100" dirty="0">
                          <a:solidFill>
                            <a:schemeClr val="bg2"/>
                          </a:solidFill>
                          <a:effectLst/>
                          <a:latin typeface="Roboto" panose="020B0604020202020204" charset="0"/>
                          <a:ea typeface="Roboto" panose="020B0604020202020204" charset="0"/>
                        </a:rPr>
                        <a:t>5 pairs</a:t>
                      </a:r>
                    </a:p>
                  </a:txBody>
                  <a:tcPr anchor="ctr"/>
                </a:tc>
                <a:tc>
                  <a:txBody>
                    <a:bodyPr/>
                    <a:lstStyle/>
                    <a:p>
                      <a:pPr algn="l"/>
                      <a:r>
                        <a:rPr lang="en-US" sz="1100" dirty="0">
                          <a:solidFill>
                            <a:schemeClr val="bg2"/>
                          </a:solidFill>
                          <a:effectLst/>
                          <a:latin typeface="Roboto" panose="020B0604020202020204" charset="0"/>
                          <a:ea typeface="Roboto" panose="020B0604020202020204" charset="0"/>
                        </a:rPr>
                        <a:t>371</a:t>
                      </a:r>
                    </a:p>
                  </a:txBody>
                  <a:tcPr anchor="ctr"/>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65B28070-BF28-4F20-914D-FA1FC240357F}"/>
              </a:ext>
            </a:extLst>
          </p:cNvPr>
          <p:cNvSpPr txBox="1"/>
          <p:nvPr/>
        </p:nvSpPr>
        <p:spPr>
          <a:xfrm>
            <a:off x="177974" y="3612823"/>
            <a:ext cx="2712710" cy="274320"/>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query found at /*2.1 A/B distribution*/</a:t>
            </a:r>
          </a:p>
        </p:txBody>
      </p:sp>
      <p:graphicFrame>
        <p:nvGraphicFramePr>
          <p:cNvPr id="11" name="Shape 317">
            <a:extLst>
              <a:ext uri="{FF2B5EF4-FFF2-40B4-BE49-F238E27FC236}">
                <a16:creationId xmlns:a16="http://schemas.microsoft.com/office/drawing/2014/main" id="{32D99F27-E983-4014-A0B3-D8041A3184CF}"/>
              </a:ext>
            </a:extLst>
          </p:cNvPr>
          <p:cNvGraphicFramePr/>
          <p:nvPr>
            <p:extLst>
              <p:ext uri="{D42A27DB-BD31-4B8C-83A1-F6EECF244321}">
                <p14:modId xmlns:p14="http://schemas.microsoft.com/office/powerpoint/2010/main" val="447108107"/>
              </p:ext>
            </p:extLst>
          </p:nvPr>
        </p:nvGraphicFramePr>
        <p:xfrm>
          <a:off x="4194006" y="2515956"/>
          <a:ext cx="4396448" cy="975360"/>
        </p:xfrm>
        <a:graphic>
          <a:graphicData uri="http://schemas.openxmlformats.org/drawingml/2006/table">
            <a:tbl>
              <a:tblPr>
                <a:noFill/>
                <a:tableStyleId>{41C52BF7-F10D-42DD-8479-FF2DDF1A0279}</a:tableStyleId>
              </a:tblPr>
              <a:tblGrid>
                <a:gridCol w="710241">
                  <a:extLst>
                    <a:ext uri="{9D8B030D-6E8A-4147-A177-3AD203B41FA5}">
                      <a16:colId xmlns:a16="http://schemas.microsoft.com/office/drawing/2014/main" val="20000"/>
                    </a:ext>
                  </a:extLst>
                </a:gridCol>
                <a:gridCol w="1388676">
                  <a:extLst>
                    <a:ext uri="{9D8B030D-6E8A-4147-A177-3AD203B41FA5}">
                      <a16:colId xmlns:a16="http://schemas.microsoft.com/office/drawing/2014/main" val="2977717396"/>
                    </a:ext>
                  </a:extLst>
                </a:gridCol>
                <a:gridCol w="1388676">
                  <a:extLst>
                    <a:ext uri="{9D8B030D-6E8A-4147-A177-3AD203B41FA5}">
                      <a16:colId xmlns:a16="http://schemas.microsoft.com/office/drawing/2014/main" val="3000635897"/>
                    </a:ext>
                  </a:extLst>
                </a:gridCol>
                <a:gridCol w="908855">
                  <a:extLst>
                    <a:ext uri="{9D8B030D-6E8A-4147-A177-3AD203B41FA5}">
                      <a16:colId xmlns:a16="http://schemas.microsoft.com/office/drawing/2014/main" val="20001"/>
                    </a:ext>
                  </a:extLst>
                </a:gridCol>
              </a:tblGrid>
              <a:tr h="411480">
                <a:tc>
                  <a:txBody>
                    <a:bodyPr/>
                    <a:lstStyle/>
                    <a:p>
                      <a:pPr algn="l"/>
                      <a:r>
                        <a:rPr lang="en-US" sz="1100" dirty="0">
                          <a:solidFill>
                            <a:schemeClr val="tx2"/>
                          </a:solidFill>
                          <a:effectLst/>
                          <a:latin typeface="Roboto" panose="020B0604020202020204" charset="0"/>
                          <a:ea typeface="Roboto" panose="020B0604020202020204" charset="0"/>
                        </a:rPr>
                        <a:t>number of pairs</a:t>
                      </a:r>
                    </a:p>
                  </a:txBody>
                  <a:tcPr anchor="ctr">
                    <a:solidFill>
                      <a:srgbClr val="204056">
                        <a:alpha val="82352"/>
                      </a:srgbClr>
                    </a:solidFill>
                  </a:tcPr>
                </a:tc>
                <a:tc>
                  <a:txBody>
                    <a:bodyPr/>
                    <a:lstStyle/>
                    <a:p>
                      <a:pPr algn="l"/>
                      <a:r>
                        <a:rPr lang="en-US" sz="1100" dirty="0">
                          <a:solidFill>
                            <a:schemeClr val="tx2"/>
                          </a:solidFill>
                          <a:effectLst/>
                          <a:latin typeface="Roboto" panose="020B0604020202020204" charset="0"/>
                          <a:ea typeface="Roboto" panose="020B0604020202020204" charset="0"/>
                        </a:rPr>
                        <a:t>purchasers</a:t>
                      </a:r>
                    </a:p>
                  </a:txBody>
                  <a:tcPr anchor="ctr">
                    <a:solidFill>
                      <a:srgbClr val="204056">
                        <a:alpha val="82352"/>
                      </a:srgbClr>
                    </a:solidFill>
                  </a:tcPr>
                </a:tc>
                <a:tc>
                  <a:txBody>
                    <a:bodyPr/>
                    <a:lstStyle/>
                    <a:p>
                      <a:pPr algn="l"/>
                      <a:r>
                        <a:rPr lang="en-US" sz="1100" dirty="0">
                          <a:solidFill>
                            <a:schemeClr val="tx2"/>
                          </a:solidFill>
                          <a:effectLst/>
                          <a:latin typeface="Roboto" panose="020B0604020202020204" charset="0"/>
                          <a:ea typeface="Roboto" panose="020B0604020202020204" charset="0"/>
                        </a:rPr>
                        <a:t>percent of shoppers</a:t>
                      </a:r>
                    </a:p>
                  </a:txBody>
                  <a:tcPr anchor="ctr">
                    <a:solidFill>
                      <a:srgbClr val="204056">
                        <a:alpha val="82352"/>
                      </a:srgbClr>
                    </a:solidFill>
                  </a:tcPr>
                </a:tc>
                <a:tc>
                  <a:txBody>
                    <a:bodyPr/>
                    <a:lstStyle/>
                    <a:p>
                      <a:pPr algn="l"/>
                      <a:r>
                        <a:rPr lang="en-US" sz="1100" dirty="0">
                          <a:solidFill>
                            <a:schemeClr val="tx2"/>
                          </a:solidFill>
                          <a:effectLst/>
                          <a:latin typeface="Roboto" panose="020B0604020202020204" charset="0"/>
                          <a:ea typeface="Roboto" panose="020B0604020202020204" charset="0"/>
                        </a:rPr>
                        <a:t>average price</a:t>
                      </a:r>
                    </a:p>
                  </a:txBody>
                  <a:tcPr anchor="ctr">
                    <a:solidFill>
                      <a:srgbClr val="204056">
                        <a:alpha val="82352"/>
                      </a:srgbClr>
                    </a:solidFill>
                  </a:tcPr>
                </a:tc>
                <a:extLst>
                  <a:ext uri="{0D108BD9-81ED-4DB2-BD59-A6C34878D82A}">
                    <a16:rowId xmlns:a16="http://schemas.microsoft.com/office/drawing/2014/main" val="10000"/>
                  </a:ext>
                </a:extLst>
              </a:tr>
              <a:tr h="274320">
                <a:tc>
                  <a:txBody>
                    <a:bodyPr/>
                    <a:lstStyle/>
                    <a:p>
                      <a:pPr algn="l"/>
                      <a:r>
                        <a:rPr lang="en-US" sz="1100">
                          <a:solidFill>
                            <a:schemeClr val="bg2"/>
                          </a:solidFill>
                          <a:effectLst/>
                          <a:latin typeface="Roboto" panose="020B0604020202020204" charset="0"/>
                          <a:ea typeface="Roboto" panose="020B0604020202020204" charset="0"/>
                        </a:rPr>
                        <a:t>3 pairs</a:t>
                      </a:r>
                    </a:p>
                  </a:txBody>
                  <a:tcPr anchor="ctr">
                    <a:noFill/>
                  </a:tcPr>
                </a:tc>
                <a:tc>
                  <a:txBody>
                    <a:bodyPr/>
                    <a:lstStyle/>
                    <a:p>
                      <a:pPr algn="l"/>
                      <a:r>
                        <a:rPr lang="en-US" sz="1100" dirty="0">
                          <a:solidFill>
                            <a:schemeClr val="bg2"/>
                          </a:solidFill>
                          <a:effectLst/>
                          <a:latin typeface="Roboto" panose="020B0604020202020204" charset="0"/>
                          <a:ea typeface="Roboto" panose="020B0604020202020204" charset="0"/>
                        </a:rPr>
                        <a:t>201</a:t>
                      </a:r>
                    </a:p>
                  </a:txBody>
                  <a:tcPr anchor="ctr">
                    <a:noFill/>
                  </a:tcPr>
                </a:tc>
                <a:tc>
                  <a:txBody>
                    <a:bodyPr/>
                    <a:lstStyle/>
                    <a:p>
                      <a:pPr algn="l"/>
                      <a:r>
                        <a:rPr lang="en-US" sz="1100" dirty="0">
                          <a:solidFill>
                            <a:schemeClr val="bg2"/>
                          </a:solidFill>
                          <a:effectLst/>
                          <a:latin typeface="Roboto" panose="020B0604020202020204" charset="0"/>
                          <a:ea typeface="Roboto" panose="020B0604020202020204" charset="0"/>
                        </a:rPr>
                        <a:t>53%</a:t>
                      </a:r>
                    </a:p>
                  </a:txBody>
                  <a:tcPr anchor="ctr">
                    <a:noFill/>
                  </a:tcPr>
                </a:tc>
                <a:tc>
                  <a:txBody>
                    <a:bodyPr/>
                    <a:lstStyle/>
                    <a:p>
                      <a:pPr algn="l"/>
                      <a:r>
                        <a:rPr lang="en-US" sz="1100" dirty="0">
                          <a:solidFill>
                            <a:schemeClr val="bg2"/>
                          </a:solidFill>
                          <a:effectLst/>
                          <a:latin typeface="Roboto" panose="020B0604020202020204" charset="0"/>
                          <a:ea typeface="Roboto" panose="020B0604020202020204" charset="0"/>
                        </a:rPr>
                        <a:t>$113</a:t>
                      </a:r>
                    </a:p>
                  </a:txBody>
                  <a:tcPr anchor="ctr">
                    <a:noFill/>
                  </a:tcPr>
                </a:tc>
                <a:extLst>
                  <a:ext uri="{0D108BD9-81ED-4DB2-BD59-A6C34878D82A}">
                    <a16:rowId xmlns:a16="http://schemas.microsoft.com/office/drawing/2014/main" val="810445710"/>
                  </a:ext>
                </a:extLst>
              </a:tr>
              <a:tr h="274320">
                <a:tc>
                  <a:txBody>
                    <a:bodyPr/>
                    <a:lstStyle/>
                    <a:p>
                      <a:pPr algn="l"/>
                      <a:r>
                        <a:rPr lang="en-US" sz="1100">
                          <a:solidFill>
                            <a:schemeClr val="bg2"/>
                          </a:solidFill>
                          <a:effectLst/>
                          <a:latin typeface="Roboto" panose="020B0604020202020204" charset="0"/>
                          <a:ea typeface="Roboto" panose="020B0604020202020204" charset="0"/>
                        </a:rPr>
                        <a:t>5 pairs</a:t>
                      </a:r>
                    </a:p>
                  </a:txBody>
                  <a:tcPr anchor="ctr"/>
                </a:tc>
                <a:tc>
                  <a:txBody>
                    <a:bodyPr/>
                    <a:lstStyle/>
                    <a:p>
                      <a:pPr algn="l"/>
                      <a:r>
                        <a:rPr lang="en-US" sz="1100">
                          <a:solidFill>
                            <a:schemeClr val="bg2"/>
                          </a:solidFill>
                          <a:effectLst/>
                          <a:latin typeface="Roboto" panose="020B0604020202020204" charset="0"/>
                          <a:ea typeface="Roboto" panose="020B0604020202020204" charset="0"/>
                        </a:rPr>
                        <a:t>294</a:t>
                      </a:r>
                    </a:p>
                  </a:txBody>
                  <a:tcPr anchor="ctr"/>
                </a:tc>
                <a:tc>
                  <a:txBody>
                    <a:bodyPr/>
                    <a:lstStyle/>
                    <a:p>
                      <a:pPr algn="l"/>
                      <a:r>
                        <a:rPr lang="en-US" sz="1100" dirty="0">
                          <a:solidFill>
                            <a:schemeClr val="bg2"/>
                          </a:solidFill>
                          <a:effectLst/>
                          <a:latin typeface="Roboto" panose="020B0604020202020204" charset="0"/>
                          <a:ea typeface="Roboto" panose="020B0604020202020204" charset="0"/>
                        </a:rPr>
                        <a:t>79%</a:t>
                      </a:r>
                    </a:p>
                  </a:txBody>
                  <a:tcPr anchor="ctr"/>
                </a:tc>
                <a:tc>
                  <a:txBody>
                    <a:bodyPr/>
                    <a:lstStyle/>
                    <a:p>
                      <a:pPr algn="l"/>
                      <a:r>
                        <a:rPr lang="en-US" sz="1100" dirty="0">
                          <a:solidFill>
                            <a:schemeClr val="bg2"/>
                          </a:solidFill>
                          <a:effectLst/>
                          <a:latin typeface="Roboto" panose="020B0604020202020204" charset="0"/>
                          <a:ea typeface="Roboto" panose="020B0604020202020204" charset="0"/>
                        </a:rPr>
                        <a:t>$112</a:t>
                      </a:r>
                    </a:p>
                  </a:txBody>
                  <a:tcPr anchor="ctr"/>
                </a:tc>
                <a:extLst>
                  <a:ext uri="{0D108BD9-81ED-4DB2-BD59-A6C34878D82A}">
                    <a16:rowId xmlns:a16="http://schemas.microsoft.com/office/drawing/2014/main" val="10001"/>
                  </a:ext>
                </a:extLst>
              </a:tr>
            </a:tbl>
          </a:graphicData>
        </a:graphic>
      </p:graphicFrame>
      <p:sp>
        <p:nvSpPr>
          <p:cNvPr id="12" name="TextBox 11">
            <a:extLst>
              <a:ext uri="{FF2B5EF4-FFF2-40B4-BE49-F238E27FC236}">
                <a16:creationId xmlns:a16="http://schemas.microsoft.com/office/drawing/2014/main" id="{9772645D-752B-4256-ADC2-D57238E81FEB}"/>
              </a:ext>
            </a:extLst>
          </p:cNvPr>
          <p:cNvSpPr txBox="1"/>
          <p:nvPr/>
        </p:nvSpPr>
        <p:spPr>
          <a:xfrm>
            <a:off x="4194006" y="3579248"/>
            <a:ext cx="3128568" cy="341471"/>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query found at /*2.1.2 A/B purchase funnel*/</a:t>
            </a:r>
          </a:p>
        </p:txBody>
      </p:sp>
    </p:spTree>
    <p:extLst>
      <p:ext uri="{BB962C8B-B14F-4D97-AF65-F5344CB8AC3E}">
        <p14:creationId xmlns:p14="http://schemas.microsoft.com/office/powerpoint/2010/main" val="3496967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2.2 </a:t>
            </a:r>
            <a:r>
              <a:rPr lang="en-US" sz="2400" b="1" i="0" u="none" strike="noStrike" cap="none" dirty="0">
                <a:solidFill>
                  <a:srgbClr val="295269"/>
                </a:solidFill>
                <a:latin typeface="Roboto"/>
                <a:ea typeface="Roboto"/>
                <a:cs typeface="Roboto"/>
                <a:sym typeface="Roboto"/>
              </a:rPr>
              <a:t>Does the quiz help shoppers? </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097280"/>
            <a:ext cx="7971074" cy="113343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Comparing the responses to the quiz and the ultimate purchase behavior gives interesting insights</a:t>
            </a:r>
          </a:p>
          <a:p>
            <a:pPr marL="457200" lvl="0" indent="-304800">
              <a:lnSpc>
                <a:spcPct val="115000"/>
              </a:lnSpc>
              <a:buSzPts val="1200"/>
              <a:buFont typeface="Roboto"/>
              <a:buChar char="●"/>
            </a:pPr>
            <a:r>
              <a:rPr lang="en-US" sz="1200" dirty="0">
                <a:latin typeface="Roboto"/>
                <a:ea typeface="Roboto"/>
                <a:cs typeface="Roboto"/>
                <a:sym typeface="Roboto"/>
              </a:rPr>
              <a:t>Considering quiz color and purchase color, we can see a strong preference for black and tortoise frames in the quiz, and a very strong preference for Jet Black frames in ultimate purchase behavior</a:t>
            </a:r>
          </a:p>
          <a:p>
            <a:pPr marL="457200" lvl="0" indent="-304800">
              <a:lnSpc>
                <a:spcPct val="115000"/>
              </a:lnSpc>
              <a:buSzPts val="1200"/>
              <a:buFont typeface="Roboto"/>
              <a:buChar char="●"/>
            </a:pPr>
            <a:r>
              <a:rPr lang="en-US" sz="1200" dirty="0">
                <a:latin typeface="Roboto"/>
                <a:ea typeface="Roboto"/>
                <a:cs typeface="Roboto"/>
                <a:sym typeface="Roboto"/>
              </a:rPr>
              <a:t>Is this a case of the various options for tortoise frames “splitting the vote?” The following pages will examine the correlation between quiz preference and ultimate purchase preference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sym typeface="Roboto"/>
            </a:endParaRPr>
          </a:p>
        </p:txBody>
      </p:sp>
      <p:graphicFrame>
        <p:nvGraphicFramePr>
          <p:cNvPr id="317" name="Shape 317"/>
          <p:cNvGraphicFramePr/>
          <p:nvPr>
            <p:extLst>
              <p:ext uri="{D42A27DB-BD31-4B8C-83A1-F6EECF244321}">
                <p14:modId xmlns:p14="http://schemas.microsoft.com/office/powerpoint/2010/main" val="3788569384"/>
              </p:ext>
            </p:extLst>
          </p:nvPr>
        </p:nvGraphicFramePr>
        <p:xfrm>
          <a:off x="196684" y="2368401"/>
          <a:ext cx="3657600" cy="1645920"/>
        </p:xfrm>
        <a:graphic>
          <a:graphicData uri="http://schemas.openxmlformats.org/drawingml/2006/table">
            <a:tbl>
              <a:tblPr>
                <a:noFill/>
                <a:tableStyleId>{41C52BF7-F10D-42DD-8479-FF2DDF1A0279}</a:tableStyleId>
              </a:tblPr>
              <a:tblGrid>
                <a:gridCol w="2182454">
                  <a:extLst>
                    <a:ext uri="{9D8B030D-6E8A-4147-A177-3AD203B41FA5}">
                      <a16:colId xmlns:a16="http://schemas.microsoft.com/office/drawing/2014/main" val="20000"/>
                    </a:ext>
                  </a:extLst>
                </a:gridCol>
                <a:gridCol w="1475146">
                  <a:extLst>
                    <a:ext uri="{9D8B030D-6E8A-4147-A177-3AD203B41FA5}">
                      <a16:colId xmlns:a16="http://schemas.microsoft.com/office/drawing/2014/main" val="20001"/>
                    </a:ext>
                  </a:extLst>
                </a:gridCol>
              </a:tblGrid>
              <a:tr h="274320">
                <a:tc>
                  <a:txBody>
                    <a:bodyPr/>
                    <a:lstStyle/>
                    <a:p>
                      <a:pPr algn="l"/>
                      <a:r>
                        <a:rPr lang="en-US" sz="1100" dirty="0">
                          <a:solidFill>
                            <a:srgbClr val="292929"/>
                          </a:solidFill>
                          <a:effectLst/>
                          <a:latin typeface="Roboto" panose="020B0604020202020204" charset="0"/>
                          <a:ea typeface="Roboto" panose="020B0604020202020204" charset="0"/>
                        </a:rPr>
                        <a:t>color</a:t>
                      </a:r>
                    </a:p>
                  </a:txBody>
                  <a:tcPr anchor="ctr">
                    <a:solidFill>
                      <a:srgbClr val="204056">
                        <a:alpha val="82352"/>
                      </a:srgbClr>
                    </a:solidFill>
                  </a:tcPr>
                </a:tc>
                <a:tc>
                  <a:txBody>
                    <a:bodyPr/>
                    <a:lstStyle/>
                    <a:p>
                      <a:pPr algn="l"/>
                      <a:r>
                        <a:rPr lang="en-US" sz="1100">
                          <a:solidFill>
                            <a:srgbClr val="292929"/>
                          </a:solidFill>
                          <a:effectLst/>
                          <a:latin typeface="Roboto" panose="020B0604020202020204" charset="0"/>
                          <a:ea typeface="Roboto" panose="020B0604020202020204" charset="0"/>
                        </a:rPr>
                        <a:t>count(*)</a:t>
                      </a:r>
                    </a:p>
                  </a:txBody>
                  <a:tcPr anchor="ctr">
                    <a:solidFill>
                      <a:srgbClr val="204056">
                        <a:alpha val="82352"/>
                      </a:srgbClr>
                    </a:solidFill>
                  </a:tcPr>
                </a:tc>
                <a:extLst>
                  <a:ext uri="{0D108BD9-81ED-4DB2-BD59-A6C34878D82A}">
                    <a16:rowId xmlns:a16="http://schemas.microsoft.com/office/drawing/2014/main" val="10000"/>
                  </a:ext>
                </a:extLst>
              </a:tr>
              <a:tr h="274320">
                <a:tc>
                  <a:txBody>
                    <a:bodyPr/>
                    <a:lstStyle/>
                    <a:p>
                      <a:pPr algn="l"/>
                      <a:r>
                        <a:rPr lang="en-US" sz="1100" dirty="0">
                          <a:solidFill>
                            <a:srgbClr val="525252"/>
                          </a:solidFill>
                          <a:effectLst/>
                          <a:latin typeface="Roboto" panose="020B0604020202020204" charset="0"/>
                          <a:ea typeface="Roboto" panose="020B0604020202020204" charset="0"/>
                        </a:rPr>
                        <a:t>Black</a:t>
                      </a:r>
                    </a:p>
                  </a:txBody>
                  <a:tcPr anchor="ctr">
                    <a:solidFill>
                      <a:schemeClr val="accent6"/>
                    </a:solidFill>
                  </a:tcPr>
                </a:tc>
                <a:tc>
                  <a:txBody>
                    <a:bodyPr/>
                    <a:lstStyle/>
                    <a:p>
                      <a:pPr algn="l"/>
                      <a:r>
                        <a:rPr lang="en-US" sz="1100" dirty="0">
                          <a:solidFill>
                            <a:srgbClr val="525252"/>
                          </a:solidFill>
                          <a:effectLst/>
                          <a:latin typeface="Roboto" panose="020B0604020202020204" charset="0"/>
                          <a:ea typeface="Roboto" panose="020B0604020202020204" charset="0"/>
                        </a:rPr>
                        <a:t>280</a:t>
                      </a:r>
                    </a:p>
                  </a:txBody>
                  <a:tcPr anchor="ctr">
                    <a:solidFill>
                      <a:schemeClr val="accent6"/>
                    </a:solidFill>
                  </a:tcPr>
                </a:tc>
                <a:extLst>
                  <a:ext uri="{0D108BD9-81ED-4DB2-BD59-A6C34878D82A}">
                    <a16:rowId xmlns:a16="http://schemas.microsoft.com/office/drawing/2014/main" val="3964214967"/>
                  </a:ext>
                </a:extLst>
              </a:tr>
              <a:tr h="274320">
                <a:tc>
                  <a:txBody>
                    <a:bodyPr/>
                    <a:lstStyle/>
                    <a:p>
                      <a:pPr algn="l"/>
                      <a:r>
                        <a:rPr lang="en-US" sz="1100" dirty="0">
                          <a:solidFill>
                            <a:srgbClr val="525252"/>
                          </a:solidFill>
                          <a:effectLst/>
                          <a:latin typeface="Roboto" panose="020B0604020202020204" charset="0"/>
                          <a:ea typeface="Roboto" panose="020B0604020202020204" charset="0"/>
                        </a:rPr>
                        <a:t>Crystal</a:t>
                      </a:r>
                    </a:p>
                  </a:txBody>
                  <a:tcPr anchor="ctr">
                    <a:noFill/>
                  </a:tcPr>
                </a:tc>
                <a:tc>
                  <a:txBody>
                    <a:bodyPr/>
                    <a:lstStyle/>
                    <a:p>
                      <a:pPr algn="l"/>
                      <a:r>
                        <a:rPr lang="en-US" sz="1100">
                          <a:solidFill>
                            <a:srgbClr val="525252"/>
                          </a:solidFill>
                          <a:effectLst/>
                          <a:latin typeface="Roboto" panose="020B0604020202020204" charset="0"/>
                          <a:ea typeface="Roboto" panose="020B0604020202020204" charset="0"/>
                        </a:rPr>
                        <a:t>210</a:t>
                      </a:r>
                    </a:p>
                  </a:txBody>
                  <a:tcPr anchor="ctr">
                    <a:noFill/>
                  </a:tcPr>
                </a:tc>
                <a:extLst>
                  <a:ext uri="{0D108BD9-81ED-4DB2-BD59-A6C34878D82A}">
                    <a16:rowId xmlns:a16="http://schemas.microsoft.com/office/drawing/2014/main" val="3508852183"/>
                  </a:ext>
                </a:extLst>
              </a:tr>
              <a:tr h="274320">
                <a:tc>
                  <a:txBody>
                    <a:bodyPr/>
                    <a:lstStyle/>
                    <a:p>
                      <a:pPr algn="l"/>
                      <a:r>
                        <a:rPr lang="en-US" sz="1100" dirty="0">
                          <a:solidFill>
                            <a:srgbClr val="525252"/>
                          </a:solidFill>
                          <a:effectLst/>
                          <a:latin typeface="Roboto" panose="020B0604020202020204" charset="0"/>
                          <a:ea typeface="Roboto" panose="020B0604020202020204" charset="0"/>
                        </a:rPr>
                        <a:t>Neutral</a:t>
                      </a:r>
                    </a:p>
                  </a:txBody>
                  <a:tcPr anchor="ctr">
                    <a:noFill/>
                  </a:tcPr>
                </a:tc>
                <a:tc>
                  <a:txBody>
                    <a:bodyPr/>
                    <a:lstStyle/>
                    <a:p>
                      <a:pPr algn="l"/>
                      <a:r>
                        <a:rPr lang="en-US" sz="1100" dirty="0">
                          <a:solidFill>
                            <a:srgbClr val="525252"/>
                          </a:solidFill>
                          <a:effectLst/>
                          <a:latin typeface="Roboto" panose="020B0604020202020204" charset="0"/>
                          <a:ea typeface="Roboto" panose="020B0604020202020204" charset="0"/>
                        </a:rPr>
                        <a:t>114</a:t>
                      </a:r>
                    </a:p>
                  </a:txBody>
                  <a:tcPr anchor="ctr">
                    <a:noFill/>
                  </a:tcPr>
                </a:tc>
                <a:extLst>
                  <a:ext uri="{0D108BD9-81ED-4DB2-BD59-A6C34878D82A}">
                    <a16:rowId xmlns:a16="http://schemas.microsoft.com/office/drawing/2014/main" val="1951232929"/>
                  </a:ext>
                </a:extLst>
              </a:tr>
              <a:tr h="274320">
                <a:tc>
                  <a:txBody>
                    <a:bodyPr/>
                    <a:lstStyle/>
                    <a:p>
                      <a:pPr algn="l"/>
                      <a:r>
                        <a:rPr lang="en-US" sz="1100" dirty="0">
                          <a:solidFill>
                            <a:srgbClr val="525252"/>
                          </a:solidFill>
                          <a:effectLst/>
                          <a:latin typeface="Roboto" panose="020B0604020202020204" charset="0"/>
                          <a:ea typeface="Roboto" panose="020B0604020202020204" charset="0"/>
                        </a:rPr>
                        <a:t>Tortoise</a:t>
                      </a:r>
                    </a:p>
                  </a:txBody>
                  <a:tcPr anchor="ctr">
                    <a:solidFill>
                      <a:schemeClr val="accent6"/>
                    </a:solidFill>
                  </a:tcPr>
                </a:tc>
                <a:tc>
                  <a:txBody>
                    <a:bodyPr/>
                    <a:lstStyle/>
                    <a:p>
                      <a:pPr algn="l"/>
                      <a:r>
                        <a:rPr lang="en-US" sz="1100" dirty="0">
                          <a:solidFill>
                            <a:srgbClr val="525252"/>
                          </a:solidFill>
                          <a:effectLst/>
                          <a:latin typeface="Roboto" panose="020B0604020202020204" charset="0"/>
                          <a:ea typeface="Roboto" panose="020B0604020202020204" charset="0"/>
                        </a:rPr>
                        <a:t>292</a:t>
                      </a:r>
                    </a:p>
                  </a:txBody>
                  <a:tcPr anchor="ctr">
                    <a:solidFill>
                      <a:schemeClr val="accent6"/>
                    </a:solidFill>
                  </a:tcPr>
                </a:tc>
                <a:extLst>
                  <a:ext uri="{0D108BD9-81ED-4DB2-BD59-A6C34878D82A}">
                    <a16:rowId xmlns:a16="http://schemas.microsoft.com/office/drawing/2014/main" val="810445710"/>
                  </a:ext>
                </a:extLst>
              </a:tr>
              <a:tr h="274320">
                <a:tc>
                  <a:txBody>
                    <a:bodyPr/>
                    <a:lstStyle/>
                    <a:p>
                      <a:pPr algn="l"/>
                      <a:r>
                        <a:rPr lang="en-US" sz="1100" dirty="0">
                          <a:solidFill>
                            <a:srgbClr val="525252"/>
                          </a:solidFill>
                          <a:effectLst/>
                          <a:latin typeface="Roboto" panose="020B0604020202020204" charset="0"/>
                          <a:ea typeface="Roboto" panose="020B0604020202020204" charset="0"/>
                        </a:rPr>
                        <a:t>Two-Tone</a:t>
                      </a:r>
                    </a:p>
                  </a:txBody>
                  <a:tcPr anchor="ctr"/>
                </a:tc>
                <a:tc>
                  <a:txBody>
                    <a:bodyPr/>
                    <a:lstStyle/>
                    <a:p>
                      <a:pPr algn="l"/>
                      <a:r>
                        <a:rPr lang="en-US" sz="1100" dirty="0">
                          <a:solidFill>
                            <a:srgbClr val="525252"/>
                          </a:solidFill>
                          <a:effectLst/>
                          <a:latin typeface="Roboto" panose="020B0604020202020204" charset="0"/>
                          <a:ea typeface="Roboto" panose="020B0604020202020204" charset="0"/>
                        </a:rPr>
                        <a:t>104</a:t>
                      </a:r>
                    </a:p>
                  </a:txBody>
                  <a:tcPr anchor="ctr"/>
                </a:tc>
                <a:extLst>
                  <a:ext uri="{0D108BD9-81ED-4DB2-BD59-A6C34878D82A}">
                    <a16:rowId xmlns:a16="http://schemas.microsoft.com/office/drawing/2014/main" val="10001"/>
                  </a:ext>
                </a:extLst>
              </a:tr>
            </a:tbl>
          </a:graphicData>
        </a:graphic>
      </p:graphicFrame>
      <p:graphicFrame>
        <p:nvGraphicFramePr>
          <p:cNvPr id="11" name="Shape 317">
            <a:extLst>
              <a:ext uri="{FF2B5EF4-FFF2-40B4-BE49-F238E27FC236}">
                <a16:creationId xmlns:a16="http://schemas.microsoft.com/office/drawing/2014/main" id="{32D99F27-E983-4014-A0B3-D8041A3184CF}"/>
              </a:ext>
            </a:extLst>
          </p:cNvPr>
          <p:cNvGraphicFramePr/>
          <p:nvPr>
            <p:extLst>
              <p:ext uri="{D42A27DB-BD31-4B8C-83A1-F6EECF244321}">
                <p14:modId xmlns:p14="http://schemas.microsoft.com/office/powerpoint/2010/main" val="2393928307"/>
              </p:ext>
            </p:extLst>
          </p:nvPr>
        </p:nvGraphicFramePr>
        <p:xfrm>
          <a:off x="4699591" y="2357768"/>
          <a:ext cx="2726836" cy="2743200"/>
        </p:xfrm>
        <a:graphic>
          <a:graphicData uri="http://schemas.openxmlformats.org/drawingml/2006/table">
            <a:tbl>
              <a:tblPr>
                <a:noFill/>
                <a:tableStyleId>{41C52BF7-F10D-42DD-8479-FF2DDF1A0279}</a:tableStyleId>
              </a:tblPr>
              <a:tblGrid>
                <a:gridCol w="1733499">
                  <a:extLst>
                    <a:ext uri="{9D8B030D-6E8A-4147-A177-3AD203B41FA5}">
                      <a16:colId xmlns:a16="http://schemas.microsoft.com/office/drawing/2014/main" val="20000"/>
                    </a:ext>
                  </a:extLst>
                </a:gridCol>
                <a:gridCol w="993337">
                  <a:extLst>
                    <a:ext uri="{9D8B030D-6E8A-4147-A177-3AD203B41FA5}">
                      <a16:colId xmlns:a16="http://schemas.microsoft.com/office/drawing/2014/main" val="2977717396"/>
                    </a:ext>
                  </a:extLst>
                </a:gridCol>
              </a:tblGrid>
              <a:tr h="274320">
                <a:tc>
                  <a:txBody>
                    <a:bodyPr/>
                    <a:lstStyle/>
                    <a:p>
                      <a:pPr algn="l"/>
                      <a:r>
                        <a:rPr lang="en-US" sz="1100" dirty="0">
                          <a:solidFill>
                            <a:srgbClr val="292929"/>
                          </a:solidFill>
                          <a:effectLst/>
                          <a:latin typeface="Roboto" panose="020B0604020202020204" charset="0"/>
                          <a:ea typeface="Roboto" panose="020B0604020202020204" charset="0"/>
                        </a:rPr>
                        <a:t>color</a:t>
                      </a:r>
                    </a:p>
                  </a:txBody>
                  <a:tcPr anchor="ctr">
                    <a:solidFill>
                      <a:srgbClr val="204056">
                        <a:alpha val="82352"/>
                      </a:srgbClr>
                    </a:solidFill>
                  </a:tcPr>
                </a:tc>
                <a:tc>
                  <a:txBody>
                    <a:bodyPr/>
                    <a:lstStyle/>
                    <a:p>
                      <a:pPr algn="l"/>
                      <a:r>
                        <a:rPr lang="en-US" sz="1100">
                          <a:solidFill>
                            <a:srgbClr val="292929"/>
                          </a:solidFill>
                          <a:effectLst/>
                          <a:latin typeface="Roboto" panose="020B0604020202020204" charset="0"/>
                          <a:ea typeface="Roboto" panose="020B0604020202020204" charset="0"/>
                        </a:rPr>
                        <a:t>count(*)</a:t>
                      </a:r>
                    </a:p>
                  </a:txBody>
                  <a:tcPr anchor="ctr">
                    <a:solidFill>
                      <a:srgbClr val="204056">
                        <a:alpha val="82352"/>
                      </a:srgbClr>
                    </a:solidFill>
                  </a:tcPr>
                </a:tc>
                <a:extLst>
                  <a:ext uri="{0D108BD9-81ED-4DB2-BD59-A6C34878D82A}">
                    <a16:rowId xmlns:a16="http://schemas.microsoft.com/office/drawing/2014/main" val="10000"/>
                  </a:ext>
                </a:extLst>
              </a:tr>
              <a:tr h="274320">
                <a:tc>
                  <a:txBody>
                    <a:bodyPr/>
                    <a:lstStyle/>
                    <a:p>
                      <a:pPr algn="l"/>
                      <a:r>
                        <a:rPr lang="en-US" sz="1100" dirty="0">
                          <a:solidFill>
                            <a:srgbClr val="525252"/>
                          </a:solidFill>
                          <a:effectLst/>
                          <a:latin typeface="Roboto" panose="020B0604020202020204" charset="0"/>
                          <a:ea typeface="Roboto" panose="020B0604020202020204" charset="0"/>
                        </a:rPr>
                        <a:t>Driftwood Fade</a:t>
                      </a:r>
                    </a:p>
                  </a:txBody>
                  <a:tcPr anchor="ctr">
                    <a:noFill/>
                  </a:tcPr>
                </a:tc>
                <a:tc>
                  <a:txBody>
                    <a:bodyPr/>
                    <a:lstStyle/>
                    <a:p>
                      <a:pPr algn="l"/>
                      <a:r>
                        <a:rPr lang="en-US" sz="1100" dirty="0">
                          <a:solidFill>
                            <a:srgbClr val="525252"/>
                          </a:solidFill>
                          <a:effectLst/>
                          <a:latin typeface="Roboto" panose="020B0604020202020204" charset="0"/>
                          <a:ea typeface="Roboto" panose="020B0604020202020204" charset="0"/>
                        </a:rPr>
                        <a:t>63</a:t>
                      </a:r>
                    </a:p>
                  </a:txBody>
                  <a:tcPr anchor="ctr">
                    <a:noFill/>
                  </a:tcPr>
                </a:tc>
                <a:extLst>
                  <a:ext uri="{0D108BD9-81ED-4DB2-BD59-A6C34878D82A}">
                    <a16:rowId xmlns:a16="http://schemas.microsoft.com/office/drawing/2014/main" val="912151488"/>
                  </a:ext>
                </a:extLst>
              </a:tr>
              <a:tr h="274320">
                <a:tc>
                  <a:txBody>
                    <a:bodyPr/>
                    <a:lstStyle/>
                    <a:p>
                      <a:pPr algn="l"/>
                      <a:r>
                        <a:rPr lang="en-US" sz="1100" dirty="0">
                          <a:solidFill>
                            <a:srgbClr val="525252"/>
                          </a:solidFill>
                          <a:effectLst/>
                          <a:latin typeface="Roboto" panose="020B0604020202020204" charset="0"/>
                          <a:ea typeface="Roboto" panose="020B0604020202020204" charset="0"/>
                        </a:rPr>
                        <a:t>Elderflower Crystal</a:t>
                      </a:r>
                    </a:p>
                  </a:txBody>
                  <a:tcPr anchor="ctr">
                    <a:noFill/>
                  </a:tcPr>
                </a:tc>
                <a:tc>
                  <a:txBody>
                    <a:bodyPr/>
                    <a:lstStyle/>
                    <a:p>
                      <a:pPr algn="l"/>
                      <a:r>
                        <a:rPr lang="en-US" sz="1100" dirty="0">
                          <a:solidFill>
                            <a:srgbClr val="525252"/>
                          </a:solidFill>
                          <a:effectLst/>
                          <a:latin typeface="Roboto" panose="020B0604020202020204" charset="0"/>
                          <a:ea typeface="Roboto" panose="020B0604020202020204" charset="0"/>
                        </a:rPr>
                        <a:t>44</a:t>
                      </a:r>
                    </a:p>
                  </a:txBody>
                  <a:tcPr anchor="ctr">
                    <a:noFill/>
                  </a:tcPr>
                </a:tc>
                <a:extLst>
                  <a:ext uri="{0D108BD9-81ED-4DB2-BD59-A6C34878D82A}">
                    <a16:rowId xmlns:a16="http://schemas.microsoft.com/office/drawing/2014/main" val="3779688582"/>
                  </a:ext>
                </a:extLst>
              </a:tr>
              <a:tr h="274320">
                <a:tc>
                  <a:txBody>
                    <a:bodyPr/>
                    <a:lstStyle/>
                    <a:p>
                      <a:pPr algn="l"/>
                      <a:r>
                        <a:rPr lang="en-US" sz="1100">
                          <a:solidFill>
                            <a:srgbClr val="525252"/>
                          </a:solidFill>
                          <a:effectLst/>
                          <a:latin typeface="Roboto" panose="020B0604020202020204" charset="0"/>
                          <a:ea typeface="Roboto" panose="020B0604020202020204" charset="0"/>
                        </a:rPr>
                        <a:t>Endangered Tortoise</a:t>
                      </a:r>
                    </a:p>
                  </a:txBody>
                  <a:tcPr anchor="ctr">
                    <a:noFill/>
                  </a:tcPr>
                </a:tc>
                <a:tc>
                  <a:txBody>
                    <a:bodyPr/>
                    <a:lstStyle/>
                    <a:p>
                      <a:pPr algn="l"/>
                      <a:r>
                        <a:rPr lang="en-US" sz="1100" dirty="0">
                          <a:solidFill>
                            <a:srgbClr val="525252"/>
                          </a:solidFill>
                          <a:effectLst/>
                          <a:latin typeface="Roboto" panose="020B0604020202020204" charset="0"/>
                          <a:ea typeface="Roboto" panose="020B0604020202020204" charset="0"/>
                        </a:rPr>
                        <a:t>41</a:t>
                      </a:r>
                    </a:p>
                  </a:txBody>
                  <a:tcPr anchor="ctr">
                    <a:noFill/>
                  </a:tcPr>
                </a:tc>
                <a:extLst>
                  <a:ext uri="{0D108BD9-81ED-4DB2-BD59-A6C34878D82A}">
                    <a16:rowId xmlns:a16="http://schemas.microsoft.com/office/drawing/2014/main" val="121581912"/>
                  </a:ext>
                </a:extLst>
              </a:tr>
              <a:tr h="274320">
                <a:tc>
                  <a:txBody>
                    <a:bodyPr/>
                    <a:lstStyle/>
                    <a:p>
                      <a:pPr algn="l"/>
                      <a:r>
                        <a:rPr lang="en-US" sz="1100" dirty="0">
                          <a:solidFill>
                            <a:srgbClr val="525252"/>
                          </a:solidFill>
                          <a:effectLst/>
                          <a:latin typeface="Roboto" panose="020B0604020202020204" charset="0"/>
                          <a:ea typeface="Roboto" panose="020B0604020202020204" charset="0"/>
                        </a:rPr>
                        <a:t>Jet Black</a:t>
                      </a:r>
                    </a:p>
                  </a:txBody>
                  <a:tcPr anchor="ctr">
                    <a:solidFill>
                      <a:schemeClr val="accent1"/>
                    </a:solidFill>
                  </a:tcPr>
                </a:tc>
                <a:tc>
                  <a:txBody>
                    <a:bodyPr/>
                    <a:lstStyle/>
                    <a:p>
                      <a:pPr algn="l"/>
                      <a:r>
                        <a:rPr lang="en-US" sz="1100" dirty="0">
                          <a:solidFill>
                            <a:srgbClr val="525252"/>
                          </a:solidFill>
                          <a:effectLst/>
                          <a:latin typeface="Roboto" panose="020B0604020202020204" charset="0"/>
                          <a:ea typeface="Roboto" panose="020B0604020202020204" charset="0"/>
                        </a:rPr>
                        <a:t>86</a:t>
                      </a:r>
                    </a:p>
                  </a:txBody>
                  <a:tcPr anchor="ctr">
                    <a:solidFill>
                      <a:schemeClr val="accent1"/>
                    </a:solidFill>
                  </a:tcPr>
                </a:tc>
                <a:extLst>
                  <a:ext uri="{0D108BD9-81ED-4DB2-BD59-A6C34878D82A}">
                    <a16:rowId xmlns:a16="http://schemas.microsoft.com/office/drawing/2014/main" val="3977144253"/>
                  </a:ext>
                </a:extLst>
              </a:tr>
              <a:tr h="274320">
                <a:tc>
                  <a:txBody>
                    <a:bodyPr/>
                    <a:lstStyle/>
                    <a:p>
                      <a:pPr algn="l"/>
                      <a:r>
                        <a:rPr lang="en-US" sz="1100" dirty="0">
                          <a:solidFill>
                            <a:srgbClr val="525252"/>
                          </a:solidFill>
                          <a:effectLst/>
                          <a:latin typeface="Roboto" panose="020B0604020202020204" charset="0"/>
                          <a:ea typeface="Roboto" panose="020B0604020202020204" charset="0"/>
                        </a:rPr>
                        <a:t>Layered Tortoise Matte</a:t>
                      </a:r>
                    </a:p>
                  </a:txBody>
                  <a:tcPr anchor="ctr">
                    <a:noFill/>
                  </a:tcPr>
                </a:tc>
                <a:tc>
                  <a:txBody>
                    <a:bodyPr/>
                    <a:lstStyle/>
                    <a:p>
                      <a:pPr algn="l"/>
                      <a:r>
                        <a:rPr lang="en-US" sz="1100" dirty="0">
                          <a:solidFill>
                            <a:srgbClr val="525252"/>
                          </a:solidFill>
                          <a:effectLst/>
                          <a:latin typeface="Roboto" panose="020B0604020202020204" charset="0"/>
                          <a:ea typeface="Roboto" panose="020B0604020202020204" charset="0"/>
                        </a:rPr>
                        <a:t>52</a:t>
                      </a:r>
                    </a:p>
                  </a:txBody>
                  <a:tcPr anchor="ctr">
                    <a:noFill/>
                  </a:tcPr>
                </a:tc>
                <a:extLst>
                  <a:ext uri="{0D108BD9-81ED-4DB2-BD59-A6C34878D82A}">
                    <a16:rowId xmlns:a16="http://schemas.microsoft.com/office/drawing/2014/main" val="2583717884"/>
                  </a:ext>
                </a:extLst>
              </a:tr>
              <a:tr h="274320">
                <a:tc>
                  <a:txBody>
                    <a:bodyPr/>
                    <a:lstStyle/>
                    <a:p>
                      <a:pPr algn="l"/>
                      <a:r>
                        <a:rPr lang="en-US" sz="1100" dirty="0">
                          <a:solidFill>
                            <a:srgbClr val="525252"/>
                          </a:solidFill>
                          <a:effectLst/>
                          <a:latin typeface="Roboto" panose="020B0604020202020204" charset="0"/>
                          <a:ea typeface="Roboto" panose="020B0604020202020204" charset="0"/>
                        </a:rPr>
                        <a:t>Pearled Tortoise</a:t>
                      </a:r>
                    </a:p>
                  </a:txBody>
                  <a:tcPr anchor="ctr">
                    <a:noFill/>
                  </a:tcPr>
                </a:tc>
                <a:tc>
                  <a:txBody>
                    <a:bodyPr/>
                    <a:lstStyle/>
                    <a:p>
                      <a:pPr algn="l"/>
                      <a:r>
                        <a:rPr lang="en-US" sz="1100" dirty="0">
                          <a:solidFill>
                            <a:srgbClr val="525252"/>
                          </a:solidFill>
                          <a:effectLst/>
                          <a:latin typeface="Roboto" panose="020B0604020202020204" charset="0"/>
                          <a:ea typeface="Roboto" panose="020B0604020202020204" charset="0"/>
                        </a:rPr>
                        <a:t>50</a:t>
                      </a:r>
                    </a:p>
                  </a:txBody>
                  <a:tcPr anchor="ctr">
                    <a:noFill/>
                  </a:tcPr>
                </a:tc>
                <a:extLst>
                  <a:ext uri="{0D108BD9-81ED-4DB2-BD59-A6C34878D82A}">
                    <a16:rowId xmlns:a16="http://schemas.microsoft.com/office/drawing/2014/main" val="2719296883"/>
                  </a:ext>
                </a:extLst>
              </a:tr>
              <a:tr h="274320">
                <a:tc>
                  <a:txBody>
                    <a:bodyPr/>
                    <a:lstStyle/>
                    <a:p>
                      <a:pPr algn="l"/>
                      <a:r>
                        <a:rPr lang="en-US" sz="1100" dirty="0">
                          <a:solidFill>
                            <a:srgbClr val="525252"/>
                          </a:solidFill>
                          <a:effectLst/>
                          <a:latin typeface="Roboto" panose="020B0604020202020204" charset="0"/>
                          <a:ea typeface="Roboto" panose="020B0604020202020204" charset="0"/>
                        </a:rPr>
                        <a:t>Rose Crystal</a:t>
                      </a:r>
                    </a:p>
                  </a:txBody>
                  <a:tcPr anchor="ctr">
                    <a:noFill/>
                  </a:tcPr>
                </a:tc>
                <a:tc>
                  <a:txBody>
                    <a:bodyPr/>
                    <a:lstStyle/>
                    <a:p>
                      <a:pPr algn="l"/>
                      <a:r>
                        <a:rPr lang="en-US" sz="1100" dirty="0">
                          <a:solidFill>
                            <a:srgbClr val="525252"/>
                          </a:solidFill>
                          <a:effectLst/>
                          <a:latin typeface="Roboto" panose="020B0604020202020204" charset="0"/>
                          <a:ea typeface="Roboto" panose="020B0604020202020204" charset="0"/>
                        </a:rPr>
                        <a:t>54</a:t>
                      </a:r>
                    </a:p>
                  </a:txBody>
                  <a:tcPr anchor="ctr">
                    <a:noFill/>
                  </a:tcPr>
                </a:tc>
                <a:extLst>
                  <a:ext uri="{0D108BD9-81ED-4DB2-BD59-A6C34878D82A}">
                    <a16:rowId xmlns:a16="http://schemas.microsoft.com/office/drawing/2014/main" val="2601454871"/>
                  </a:ext>
                </a:extLst>
              </a:tr>
              <a:tr h="274320">
                <a:tc>
                  <a:txBody>
                    <a:bodyPr/>
                    <a:lstStyle/>
                    <a:p>
                      <a:pPr algn="l"/>
                      <a:r>
                        <a:rPr lang="en-US" sz="1100" dirty="0">
                          <a:solidFill>
                            <a:srgbClr val="525252"/>
                          </a:solidFill>
                          <a:effectLst/>
                          <a:latin typeface="Roboto" panose="020B0604020202020204" charset="0"/>
                          <a:ea typeface="Roboto" panose="020B0604020202020204" charset="0"/>
                        </a:rPr>
                        <a:t>Rosewood Tortoise</a:t>
                      </a:r>
                    </a:p>
                  </a:txBody>
                  <a:tcPr anchor="ctr">
                    <a:noFill/>
                  </a:tcPr>
                </a:tc>
                <a:tc>
                  <a:txBody>
                    <a:bodyPr/>
                    <a:lstStyle/>
                    <a:p>
                      <a:pPr algn="l"/>
                      <a:r>
                        <a:rPr lang="en-US" sz="1100" dirty="0">
                          <a:solidFill>
                            <a:srgbClr val="525252"/>
                          </a:solidFill>
                          <a:effectLst/>
                          <a:latin typeface="Roboto" panose="020B0604020202020204" charset="0"/>
                          <a:ea typeface="Roboto" panose="020B0604020202020204" charset="0"/>
                        </a:rPr>
                        <a:t>62</a:t>
                      </a:r>
                    </a:p>
                  </a:txBody>
                  <a:tcPr anchor="ctr">
                    <a:noFill/>
                  </a:tcPr>
                </a:tc>
                <a:extLst>
                  <a:ext uri="{0D108BD9-81ED-4DB2-BD59-A6C34878D82A}">
                    <a16:rowId xmlns:a16="http://schemas.microsoft.com/office/drawing/2014/main" val="810445710"/>
                  </a:ext>
                </a:extLst>
              </a:tr>
              <a:tr h="274320">
                <a:tc>
                  <a:txBody>
                    <a:bodyPr/>
                    <a:lstStyle/>
                    <a:p>
                      <a:pPr algn="l"/>
                      <a:r>
                        <a:rPr lang="en-US" sz="1100" dirty="0">
                          <a:solidFill>
                            <a:srgbClr val="525252"/>
                          </a:solidFill>
                          <a:effectLst/>
                          <a:latin typeface="Roboto" panose="020B0604020202020204" charset="0"/>
                          <a:ea typeface="Roboto" panose="020B0604020202020204" charset="0"/>
                        </a:rPr>
                        <a:t>Sea Glass Gray</a:t>
                      </a:r>
                    </a:p>
                  </a:txBody>
                  <a:tcPr anchor="ctr"/>
                </a:tc>
                <a:tc>
                  <a:txBody>
                    <a:bodyPr/>
                    <a:lstStyle/>
                    <a:p>
                      <a:pPr algn="l"/>
                      <a:r>
                        <a:rPr lang="en-US" sz="1100" dirty="0">
                          <a:solidFill>
                            <a:srgbClr val="525252"/>
                          </a:solidFill>
                          <a:effectLst/>
                          <a:latin typeface="Roboto" panose="020B0604020202020204" charset="0"/>
                          <a:ea typeface="Roboto" panose="020B0604020202020204" charset="0"/>
                        </a:rPr>
                        <a:t>43</a:t>
                      </a:r>
                    </a:p>
                  </a:txBody>
                  <a:tcPr anchor="ctr"/>
                </a:tc>
                <a:extLst>
                  <a:ext uri="{0D108BD9-81ED-4DB2-BD59-A6C34878D82A}">
                    <a16:rowId xmlns:a16="http://schemas.microsoft.com/office/drawing/2014/main" val="10001"/>
                  </a:ext>
                </a:extLst>
              </a:tr>
            </a:tbl>
          </a:graphicData>
        </a:graphic>
      </p:graphicFrame>
      <p:sp>
        <p:nvSpPr>
          <p:cNvPr id="12" name="TextBox 11">
            <a:extLst>
              <a:ext uri="{FF2B5EF4-FFF2-40B4-BE49-F238E27FC236}">
                <a16:creationId xmlns:a16="http://schemas.microsoft.com/office/drawing/2014/main" id="{9772645D-752B-4256-ADC2-D57238E81FEB}"/>
              </a:ext>
            </a:extLst>
          </p:cNvPr>
          <p:cNvSpPr txBox="1"/>
          <p:nvPr/>
        </p:nvSpPr>
        <p:spPr>
          <a:xfrm>
            <a:off x="196684" y="4193892"/>
            <a:ext cx="2886758" cy="274320"/>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queries found at /*2.2 Color preferences*/</a:t>
            </a:r>
          </a:p>
        </p:txBody>
      </p:sp>
    </p:spTree>
    <p:extLst>
      <p:ext uri="{BB962C8B-B14F-4D97-AF65-F5344CB8AC3E}">
        <p14:creationId xmlns:p14="http://schemas.microsoft.com/office/powerpoint/2010/main" val="368821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2.3 </a:t>
            </a:r>
            <a:r>
              <a:rPr lang="en-US" sz="2400" b="1" i="0" u="none" strike="noStrike" cap="none" dirty="0">
                <a:solidFill>
                  <a:srgbClr val="295269"/>
                </a:solidFill>
                <a:latin typeface="Roboto"/>
                <a:ea typeface="Roboto"/>
                <a:cs typeface="Roboto"/>
                <a:sym typeface="Roboto"/>
              </a:rPr>
              <a:t>Black vs Tortoise</a:t>
            </a:r>
            <a:endParaRPr sz="2400" b="1" i="0" u="none" strike="noStrike" cap="none" dirty="0">
              <a:solidFill>
                <a:srgbClr val="295269"/>
              </a:solidFill>
              <a:latin typeface="Roboto"/>
              <a:ea typeface="Roboto"/>
              <a:cs typeface="Roboto"/>
              <a:sym typeface="Roboto"/>
            </a:endParaRPr>
          </a:p>
        </p:txBody>
      </p:sp>
      <p:graphicFrame>
        <p:nvGraphicFramePr>
          <p:cNvPr id="5" name="Shape 325">
            <a:extLst>
              <a:ext uri="{FF2B5EF4-FFF2-40B4-BE49-F238E27FC236}">
                <a16:creationId xmlns:a16="http://schemas.microsoft.com/office/drawing/2014/main" id="{7F900B64-087A-4553-8474-C95CAD5B6DAB}"/>
              </a:ext>
            </a:extLst>
          </p:cNvPr>
          <p:cNvGraphicFramePr/>
          <p:nvPr>
            <p:extLst>
              <p:ext uri="{D42A27DB-BD31-4B8C-83A1-F6EECF244321}">
                <p14:modId xmlns:p14="http://schemas.microsoft.com/office/powerpoint/2010/main" val="691538014"/>
              </p:ext>
            </p:extLst>
          </p:nvPr>
        </p:nvGraphicFramePr>
        <p:xfrm>
          <a:off x="5444315" y="1803994"/>
          <a:ext cx="3108960" cy="2743200"/>
        </p:xfrm>
        <a:graphic>
          <a:graphicData uri="http://schemas.openxmlformats.org/drawingml/2006/table">
            <a:tbl>
              <a:tblPr>
                <a:noFill/>
                <a:tableStyleId>{41C52BF7-F10D-42DD-8479-FF2DDF1A0279}</a:tableStyleId>
              </a:tblPr>
              <a:tblGrid>
                <a:gridCol w="822960">
                  <a:extLst>
                    <a:ext uri="{9D8B030D-6E8A-4147-A177-3AD203B41FA5}">
                      <a16:colId xmlns:a16="http://schemas.microsoft.com/office/drawing/2014/main" val="20000"/>
                    </a:ext>
                  </a:extLst>
                </a:gridCol>
                <a:gridCol w="1554480">
                  <a:extLst>
                    <a:ext uri="{9D8B030D-6E8A-4147-A177-3AD203B41FA5}">
                      <a16:colId xmlns:a16="http://schemas.microsoft.com/office/drawing/2014/main" val="2019376751"/>
                    </a:ext>
                  </a:extLst>
                </a:gridCol>
                <a:gridCol w="731520">
                  <a:extLst>
                    <a:ext uri="{9D8B030D-6E8A-4147-A177-3AD203B41FA5}">
                      <a16:colId xmlns:a16="http://schemas.microsoft.com/office/drawing/2014/main" val="20001"/>
                    </a:ext>
                  </a:extLst>
                </a:gridCol>
              </a:tblGrid>
              <a:tr h="274320">
                <a:tc>
                  <a:txBody>
                    <a:bodyPr/>
                    <a:lstStyle/>
                    <a:p>
                      <a:pPr algn="l" fontAlgn="ctr"/>
                      <a:r>
                        <a:rPr lang="en-US" sz="1100" b="0" i="0" u="none" strike="noStrike" dirty="0">
                          <a:solidFill>
                            <a:schemeClr val="tx2"/>
                          </a:solidFill>
                          <a:effectLst/>
                          <a:latin typeface="Roboto" panose="020B0604020202020204" charset="0"/>
                          <a:ea typeface="Roboto" panose="020B0604020202020204" charset="0"/>
                        </a:rPr>
                        <a:t>quiz color</a:t>
                      </a:r>
                    </a:p>
                  </a:txBody>
                  <a:tcPr marL="9525" marR="9525" marT="9525" marB="0" anchor="ctr">
                    <a:solidFill>
                      <a:srgbClr val="204056">
                        <a:alpha val="82352"/>
                      </a:srgbClr>
                    </a:solidFill>
                  </a:tcPr>
                </a:tc>
                <a:tc>
                  <a:txBody>
                    <a:bodyPr/>
                    <a:lstStyle/>
                    <a:p>
                      <a:pPr algn="l" fontAlgn="ctr"/>
                      <a:r>
                        <a:rPr lang="en-US" sz="1100" b="0" i="0" u="none" strike="noStrike" dirty="0">
                          <a:solidFill>
                            <a:schemeClr val="tx2"/>
                          </a:solidFill>
                          <a:effectLst/>
                          <a:latin typeface="Roboto" panose="020B0604020202020204" charset="0"/>
                          <a:ea typeface="Roboto" panose="020B0604020202020204" charset="0"/>
                        </a:rPr>
                        <a:t>purchase color</a:t>
                      </a:r>
                    </a:p>
                  </a:txBody>
                  <a:tcPr marL="9525" marR="9525" marT="9525" marB="0" anchor="ctr">
                    <a:solidFill>
                      <a:srgbClr val="204056">
                        <a:alpha val="82352"/>
                      </a:srgbClr>
                    </a:solidFill>
                  </a:tcPr>
                </a:tc>
                <a:tc>
                  <a:txBody>
                    <a:bodyPr/>
                    <a:lstStyle/>
                    <a:p>
                      <a:pPr algn="l" fontAlgn="ctr"/>
                      <a:r>
                        <a:rPr lang="en-US" sz="1100" b="0" i="0" u="none" strike="noStrike" dirty="0">
                          <a:solidFill>
                            <a:schemeClr val="tx2"/>
                          </a:solidFill>
                          <a:effectLst/>
                          <a:latin typeface="Roboto" panose="020B0604020202020204" charset="0"/>
                          <a:ea typeface="Roboto" panose="020B0604020202020204" charset="0"/>
                        </a:rPr>
                        <a:t>COUNT(*)</a:t>
                      </a:r>
                    </a:p>
                  </a:txBody>
                  <a:tcPr marL="9525" marR="9525" marT="9525" marB="0" anchor="ctr">
                    <a:solidFill>
                      <a:srgbClr val="204056">
                        <a:alpha val="82352"/>
                      </a:srgbClr>
                    </a:solidFill>
                  </a:tcPr>
                </a:tc>
                <a:extLst>
                  <a:ext uri="{0D108BD9-81ED-4DB2-BD59-A6C34878D82A}">
                    <a16:rowId xmlns:a16="http://schemas.microsoft.com/office/drawing/2014/main" val="10000"/>
                  </a:ext>
                </a:extLst>
              </a:tr>
              <a:tr h="274320">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Tortoise</a:t>
                      </a:r>
                    </a:p>
                  </a:txBody>
                  <a:tcPr marL="9525" marR="9525" marT="9525" marB="0" anchor="ctr">
                    <a:solidFill>
                      <a:schemeClr val="accent1"/>
                    </a:solid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Driftwood Fade</a:t>
                      </a:r>
                    </a:p>
                  </a:txBody>
                  <a:tcPr marL="9525" marR="9525" marT="9525" marB="0" anchor="ctr">
                    <a:solidFill>
                      <a:schemeClr val="accent1"/>
                    </a:solid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22</a:t>
                      </a:r>
                    </a:p>
                  </a:txBody>
                  <a:tcPr marL="9525" marR="9525" marT="9525" marB="0" anchor="ctr">
                    <a:solidFill>
                      <a:schemeClr val="accent1"/>
                    </a:solidFill>
                  </a:tcPr>
                </a:tc>
                <a:extLst>
                  <a:ext uri="{0D108BD9-81ED-4DB2-BD59-A6C34878D82A}">
                    <a16:rowId xmlns:a16="http://schemas.microsoft.com/office/drawing/2014/main" val="136369756"/>
                  </a:ext>
                </a:extLst>
              </a:tr>
              <a:tr h="274320">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Tortoise</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Elderflower Crystal</a:t>
                      </a:r>
                    </a:p>
                  </a:txBody>
                  <a:tcPr marL="9525" marR="9525" marT="9525" marB="0" anchor="ctr">
                    <a:noFill/>
                  </a:tcPr>
                </a:tc>
                <a:tc>
                  <a:txBody>
                    <a:bodyPr/>
                    <a:lstStyle/>
                    <a:p>
                      <a:pPr algn="l" fontAlgn="ctr"/>
                      <a:r>
                        <a:rPr lang="en-US" sz="1100" b="0" i="0" u="none" strike="noStrike">
                          <a:solidFill>
                            <a:srgbClr val="525252"/>
                          </a:solidFill>
                          <a:effectLst/>
                          <a:latin typeface="Roboto" panose="020B0604020202020204" charset="0"/>
                          <a:ea typeface="Roboto" panose="020B0604020202020204" charset="0"/>
                        </a:rPr>
                        <a:t>14</a:t>
                      </a:r>
                    </a:p>
                  </a:txBody>
                  <a:tcPr marL="9525" marR="9525" marT="9525" marB="0" anchor="ctr">
                    <a:noFill/>
                  </a:tcPr>
                </a:tc>
                <a:extLst>
                  <a:ext uri="{0D108BD9-81ED-4DB2-BD59-A6C34878D82A}">
                    <a16:rowId xmlns:a16="http://schemas.microsoft.com/office/drawing/2014/main" val="649218330"/>
                  </a:ext>
                </a:extLst>
              </a:tr>
              <a:tr h="274320">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Tortoise</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Endangered Tortoise</a:t>
                      </a:r>
                    </a:p>
                  </a:txBody>
                  <a:tcPr marL="9525" marR="9525" marT="9525" marB="0" anchor="ctr">
                    <a:noFill/>
                  </a:tcPr>
                </a:tc>
                <a:tc>
                  <a:txBody>
                    <a:bodyPr/>
                    <a:lstStyle/>
                    <a:p>
                      <a:pPr algn="l" fontAlgn="ctr"/>
                      <a:r>
                        <a:rPr lang="en-US" sz="1100" b="0" i="0" u="none" strike="noStrike">
                          <a:solidFill>
                            <a:srgbClr val="525252"/>
                          </a:solidFill>
                          <a:effectLst/>
                          <a:latin typeface="Roboto" panose="020B0604020202020204" charset="0"/>
                          <a:ea typeface="Roboto" panose="020B0604020202020204" charset="0"/>
                        </a:rPr>
                        <a:t>12</a:t>
                      </a:r>
                    </a:p>
                  </a:txBody>
                  <a:tcPr marL="9525" marR="9525" marT="9525" marB="0" anchor="ctr">
                    <a:noFill/>
                  </a:tcPr>
                </a:tc>
                <a:extLst>
                  <a:ext uri="{0D108BD9-81ED-4DB2-BD59-A6C34878D82A}">
                    <a16:rowId xmlns:a16="http://schemas.microsoft.com/office/drawing/2014/main" val="270239762"/>
                  </a:ext>
                </a:extLst>
              </a:tr>
              <a:tr h="274320">
                <a:tc>
                  <a:txBody>
                    <a:bodyPr/>
                    <a:lstStyle/>
                    <a:p>
                      <a:pPr algn="l" fontAlgn="ctr"/>
                      <a:r>
                        <a:rPr lang="en-US" sz="1100" b="0" i="0" u="none" strike="noStrike">
                          <a:solidFill>
                            <a:srgbClr val="525252"/>
                          </a:solidFill>
                          <a:effectLst/>
                          <a:latin typeface="Roboto" panose="020B0604020202020204" charset="0"/>
                          <a:ea typeface="Roboto" panose="020B0604020202020204" charset="0"/>
                        </a:rPr>
                        <a:t>Tortoise</a:t>
                      </a:r>
                    </a:p>
                  </a:txBody>
                  <a:tcPr marL="9525" marR="9525" marT="9525" marB="0" anchor="ctr">
                    <a:solidFill>
                      <a:schemeClr val="accent6"/>
                    </a:solid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Jet Black</a:t>
                      </a:r>
                    </a:p>
                  </a:txBody>
                  <a:tcPr marL="9525" marR="9525" marT="9525" marB="0" anchor="ctr">
                    <a:solidFill>
                      <a:schemeClr val="accent6"/>
                    </a:solid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30</a:t>
                      </a:r>
                    </a:p>
                  </a:txBody>
                  <a:tcPr marL="9525" marR="9525" marT="9525" marB="0" anchor="ctr">
                    <a:solidFill>
                      <a:schemeClr val="accent6"/>
                    </a:solidFill>
                  </a:tcPr>
                </a:tc>
                <a:extLst>
                  <a:ext uri="{0D108BD9-81ED-4DB2-BD59-A6C34878D82A}">
                    <a16:rowId xmlns:a16="http://schemas.microsoft.com/office/drawing/2014/main" val="2191697446"/>
                  </a:ext>
                </a:extLst>
              </a:tr>
              <a:tr h="274320">
                <a:tc>
                  <a:txBody>
                    <a:bodyPr/>
                    <a:lstStyle/>
                    <a:p>
                      <a:pPr algn="l" fontAlgn="ctr"/>
                      <a:r>
                        <a:rPr lang="en-US" sz="1100" b="0" i="0" u="none" strike="noStrike">
                          <a:solidFill>
                            <a:srgbClr val="525252"/>
                          </a:solidFill>
                          <a:effectLst/>
                          <a:latin typeface="Roboto" panose="020B0604020202020204" charset="0"/>
                          <a:ea typeface="Roboto" panose="020B0604020202020204" charset="0"/>
                        </a:rPr>
                        <a:t>Tortoise</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Layered Tortoise Matte</a:t>
                      </a:r>
                    </a:p>
                  </a:txBody>
                  <a:tcPr marL="9525" marR="9525" marT="9525" marB="0" anchor="ctr">
                    <a:noFill/>
                  </a:tcPr>
                </a:tc>
                <a:tc>
                  <a:txBody>
                    <a:bodyPr/>
                    <a:lstStyle/>
                    <a:p>
                      <a:pPr algn="l" fontAlgn="ctr"/>
                      <a:r>
                        <a:rPr lang="en-US" sz="1100" b="0" i="0" u="none" strike="noStrike">
                          <a:solidFill>
                            <a:srgbClr val="525252"/>
                          </a:solidFill>
                          <a:effectLst/>
                          <a:latin typeface="Roboto" panose="020B0604020202020204" charset="0"/>
                          <a:ea typeface="Roboto" panose="020B0604020202020204" charset="0"/>
                        </a:rPr>
                        <a:t>10</a:t>
                      </a:r>
                    </a:p>
                  </a:txBody>
                  <a:tcPr marL="9525" marR="9525" marT="9525" marB="0" anchor="ctr">
                    <a:noFill/>
                  </a:tcPr>
                </a:tc>
                <a:extLst>
                  <a:ext uri="{0D108BD9-81ED-4DB2-BD59-A6C34878D82A}">
                    <a16:rowId xmlns:a16="http://schemas.microsoft.com/office/drawing/2014/main" val="196306147"/>
                  </a:ext>
                </a:extLst>
              </a:tr>
              <a:tr h="274320">
                <a:tc>
                  <a:txBody>
                    <a:bodyPr/>
                    <a:lstStyle/>
                    <a:p>
                      <a:pPr algn="l" fontAlgn="ctr"/>
                      <a:r>
                        <a:rPr lang="en-US" sz="1100" b="0" i="0" u="none" strike="noStrike">
                          <a:solidFill>
                            <a:srgbClr val="525252"/>
                          </a:solidFill>
                          <a:effectLst/>
                          <a:latin typeface="Roboto" panose="020B0604020202020204" charset="0"/>
                          <a:ea typeface="Roboto" panose="020B0604020202020204" charset="0"/>
                        </a:rPr>
                        <a:t>Tortoise</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Pearled Tortoise</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10</a:t>
                      </a:r>
                    </a:p>
                  </a:txBody>
                  <a:tcPr marL="9525" marR="9525" marT="9525" marB="0" anchor="ctr">
                    <a:noFill/>
                  </a:tcPr>
                </a:tc>
                <a:extLst>
                  <a:ext uri="{0D108BD9-81ED-4DB2-BD59-A6C34878D82A}">
                    <a16:rowId xmlns:a16="http://schemas.microsoft.com/office/drawing/2014/main" val="1762447894"/>
                  </a:ext>
                </a:extLst>
              </a:tr>
              <a:tr h="274320">
                <a:tc>
                  <a:txBody>
                    <a:bodyPr/>
                    <a:lstStyle/>
                    <a:p>
                      <a:pPr algn="l" fontAlgn="ctr"/>
                      <a:r>
                        <a:rPr lang="en-US" sz="1100" b="0" i="0" u="none" strike="noStrike">
                          <a:solidFill>
                            <a:srgbClr val="525252"/>
                          </a:solidFill>
                          <a:effectLst/>
                          <a:latin typeface="Roboto" panose="020B0604020202020204" charset="0"/>
                          <a:ea typeface="Roboto" panose="020B0604020202020204" charset="0"/>
                        </a:rPr>
                        <a:t>Tortoise</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Rose Crystal</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16</a:t>
                      </a:r>
                    </a:p>
                  </a:txBody>
                  <a:tcPr marL="9525" marR="9525" marT="9525" marB="0" anchor="ctr">
                    <a:noFill/>
                  </a:tcPr>
                </a:tc>
                <a:extLst>
                  <a:ext uri="{0D108BD9-81ED-4DB2-BD59-A6C34878D82A}">
                    <a16:rowId xmlns:a16="http://schemas.microsoft.com/office/drawing/2014/main" val="2069208017"/>
                  </a:ext>
                </a:extLst>
              </a:tr>
              <a:tr h="274320">
                <a:tc>
                  <a:txBody>
                    <a:bodyPr/>
                    <a:lstStyle/>
                    <a:p>
                      <a:pPr algn="l" fontAlgn="ctr"/>
                      <a:r>
                        <a:rPr lang="en-US" sz="1100" b="0" i="0" u="none" strike="noStrike">
                          <a:solidFill>
                            <a:srgbClr val="525252"/>
                          </a:solidFill>
                          <a:effectLst/>
                          <a:latin typeface="Roboto" panose="020B0604020202020204" charset="0"/>
                          <a:ea typeface="Roboto" panose="020B0604020202020204" charset="0"/>
                        </a:rPr>
                        <a:t>Tortoise</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Rosewood Tortoise</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15</a:t>
                      </a:r>
                    </a:p>
                  </a:txBody>
                  <a:tcPr marL="9525" marR="9525" marT="9525" marB="0" anchor="ctr">
                    <a:noFill/>
                  </a:tcPr>
                </a:tc>
                <a:extLst>
                  <a:ext uri="{0D108BD9-81ED-4DB2-BD59-A6C34878D82A}">
                    <a16:rowId xmlns:a16="http://schemas.microsoft.com/office/drawing/2014/main" val="672110055"/>
                  </a:ext>
                </a:extLst>
              </a:tr>
              <a:tr h="274320">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Tortoise</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Sea Glass Gray</a:t>
                      </a:r>
                    </a:p>
                  </a:txBody>
                  <a:tcPr marL="9525" marR="9525" marT="9525" marB="0" anchor="ctr">
                    <a:noFill/>
                  </a:tcPr>
                </a:tc>
                <a:tc>
                  <a:txBody>
                    <a:bodyPr/>
                    <a:lstStyle/>
                    <a:p>
                      <a:pPr algn="l" fontAlgn="ctr"/>
                      <a:r>
                        <a:rPr lang="en-US" sz="1100" b="0" i="0" u="none" strike="noStrike" dirty="0">
                          <a:solidFill>
                            <a:srgbClr val="525252"/>
                          </a:solidFill>
                          <a:effectLst/>
                          <a:latin typeface="Roboto" panose="020B0604020202020204" charset="0"/>
                          <a:ea typeface="Roboto" panose="020B0604020202020204" charset="0"/>
                        </a:rPr>
                        <a:t>15</a:t>
                      </a:r>
                    </a:p>
                  </a:txBody>
                  <a:tcPr marL="9525" marR="9525" marT="9525" marB="0" anchor="ctr">
                    <a:noFill/>
                  </a:tcPr>
                </a:tc>
                <a:extLst>
                  <a:ext uri="{0D108BD9-81ED-4DB2-BD59-A6C34878D82A}">
                    <a16:rowId xmlns:a16="http://schemas.microsoft.com/office/drawing/2014/main" val="2290550618"/>
                  </a:ext>
                </a:extLst>
              </a:tr>
            </a:tbl>
          </a:graphicData>
        </a:graphic>
      </p:graphicFrame>
      <p:sp>
        <p:nvSpPr>
          <p:cNvPr id="8" name="TextBox 7">
            <a:extLst>
              <a:ext uri="{FF2B5EF4-FFF2-40B4-BE49-F238E27FC236}">
                <a16:creationId xmlns:a16="http://schemas.microsoft.com/office/drawing/2014/main" id="{1D119A51-9F9D-43ED-9636-70291F986A7E}"/>
              </a:ext>
            </a:extLst>
          </p:cNvPr>
          <p:cNvSpPr txBox="1"/>
          <p:nvPr/>
        </p:nvSpPr>
        <p:spPr>
          <a:xfrm>
            <a:off x="411078" y="4647725"/>
            <a:ext cx="3315056" cy="274320"/>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query found at /*2.3 Quiz color vs purchase*/</a:t>
            </a:r>
          </a:p>
        </p:txBody>
      </p:sp>
      <p:graphicFrame>
        <p:nvGraphicFramePr>
          <p:cNvPr id="10" name="Shape 325">
            <a:extLst>
              <a:ext uri="{FF2B5EF4-FFF2-40B4-BE49-F238E27FC236}">
                <a16:creationId xmlns:a16="http://schemas.microsoft.com/office/drawing/2014/main" id="{96D11971-3AE6-4DA1-8F44-9E01F79743BE}"/>
              </a:ext>
            </a:extLst>
          </p:cNvPr>
          <p:cNvGraphicFramePr/>
          <p:nvPr>
            <p:extLst>
              <p:ext uri="{D42A27DB-BD31-4B8C-83A1-F6EECF244321}">
                <p14:modId xmlns:p14="http://schemas.microsoft.com/office/powerpoint/2010/main" val="3309188665"/>
              </p:ext>
            </p:extLst>
          </p:nvPr>
        </p:nvGraphicFramePr>
        <p:xfrm>
          <a:off x="435982" y="1803994"/>
          <a:ext cx="3106553" cy="2743200"/>
        </p:xfrm>
        <a:graphic>
          <a:graphicData uri="http://schemas.openxmlformats.org/drawingml/2006/table">
            <a:tbl>
              <a:tblPr>
                <a:noFill/>
                <a:tableStyleId>{41C52BF7-F10D-42DD-8479-FF2DDF1A0279}</a:tableStyleId>
              </a:tblPr>
              <a:tblGrid>
                <a:gridCol w="822960">
                  <a:extLst>
                    <a:ext uri="{9D8B030D-6E8A-4147-A177-3AD203B41FA5}">
                      <a16:colId xmlns:a16="http://schemas.microsoft.com/office/drawing/2014/main" val="20000"/>
                    </a:ext>
                  </a:extLst>
                </a:gridCol>
                <a:gridCol w="1552073">
                  <a:extLst>
                    <a:ext uri="{9D8B030D-6E8A-4147-A177-3AD203B41FA5}">
                      <a16:colId xmlns:a16="http://schemas.microsoft.com/office/drawing/2014/main" val="2019376751"/>
                    </a:ext>
                  </a:extLst>
                </a:gridCol>
                <a:gridCol w="731520">
                  <a:extLst>
                    <a:ext uri="{9D8B030D-6E8A-4147-A177-3AD203B41FA5}">
                      <a16:colId xmlns:a16="http://schemas.microsoft.com/office/drawing/2014/main" val="20001"/>
                    </a:ext>
                  </a:extLst>
                </a:gridCol>
              </a:tblGrid>
              <a:tr h="274320">
                <a:tc>
                  <a:txBody>
                    <a:bodyPr/>
                    <a:lstStyle/>
                    <a:p>
                      <a:pPr algn="l" fontAlgn="ctr"/>
                      <a:r>
                        <a:rPr lang="en-US" sz="1100" b="0" i="0" u="none" strike="noStrike" dirty="0">
                          <a:solidFill>
                            <a:schemeClr val="tx2"/>
                          </a:solidFill>
                          <a:effectLst/>
                          <a:latin typeface="Roboto" panose="020B0604020202020204" charset="0"/>
                          <a:ea typeface="Roboto" panose="020B0604020202020204" charset="0"/>
                        </a:rPr>
                        <a:t>quiz color</a:t>
                      </a:r>
                    </a:p>
                  </a:txBody>
                  <a:tcPr marL="9525" marR="9525" marT="9525" marB="0" anchor="ctr">
                    <a:solidFill>
                      <a:srgbClr val="204056">
                        <a:alpha val="82352"/>
                      </a:srgbClr>
                    </a:solidFill>
                  </a:tcPr>
                </a:tc>
                <a:tc>
                  <a:txBody>
                    <a:bodyPr/>
                    <a:lstStyle/>
                    <a:p>
                      <a:pPr algn="l" fontAlgn="ctr"/>
                      <a:r>
                        <a:rPr lang="en-US" sz="1100" b="0" i="0" u="none" strike="noStrike" dirty="0">
                          <a:solidFill>
                            <a:schemeClr val="tx2"/>
                          </a:solidFill>
                          <a:effectLst/>
                          <a:latin typeface="Roboto" panose="020B0604020202020204" charset="0"/>
                          <a:ea typeface="Roboto" panose="020B0604020202020204" charset="0"/>
                        </a:rPr>
                        <a:t>purchase color</a:t>
                      </a:r>
                    </a:p>
                  </a:txBody>
                  <a:tcPr marL="9525" marR="9525" marT="9525" marB="0" anchor="ctr">
                    <a:solidFill>
                      <a:srgbClr val="204056">
                        <a:alpha val="82352"/>
                      </a:srgbClr>
                    </a:solidFill>
                  </a:tcPr>
                </a:tc>
                <a:tc>
                  <a:txBody>
                    <a:bodyPr/>
                    <a:lstStyle/>
                    <a:p>
                      <a:pPr algn="l" fontAlgn="ctr"/>
                      <a:r>
                        <a:rPr lang="en-US" sz="1100" b="0" i="0" u="none" strike="noStrike" dirty="0">
                          <a:solidFill>
                            <a:schemeClr val="tx2"/>
                          </a:solidFill>
                          <a:effectLst/>
                          <a:latin typeface="Roboto" panose="020B0604020202020204" charset="0"/>
                          <a:ea typeface="Roboto" panose="020B0604020202020204" charset="0"/>
                        </a:rPr>
                        <a:t>COUNT(*)</a:t>
                      </a:r>
                    </a:p>
                  </a:txBody>
                  <a:tcPr marL="9525" marR="9525" marT="9525" marB="0" anchor="ctr">
                    <a:solidFill>
                      <a:srgbClr val="204056">
                        <a:alpha val="82352"/>
                      </a:srgbClr>
                    </a:solidFill>
                  </a:tcPr>
                </a:tc>
                <a:extLst>
                  <a:ext uri="{0D108BD9-81ED-4DB2-BD59-A6C34878D82A}">
                    <a16:rowId xmlns:a16="http://schemas.microsoft.com/office/drawing/2014/main" val="10000"/>
                  </a:ext>
                </a:extLst>
              </a:tr>
              <a:tr h="274320">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Black</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Driftwood Fade</a:t>
                      </a:r>
                    </a:p>
                  </a:txBody>
                  <a:tcPr marL="9525" marR="9525" marT="9525" marB="0" anchor="ctr">
                    <a:noFill/>
                  </a:tcPr>
                </a:tc>
                <a:tc>
                  <a:txBody>
                    <a:bodyPr/>
                    <a:lstStyle/>
                    <a:p>
                      <a:pPr algn="l" fontAlgn="ctr"/>
                      <a:r>
                        <a:rPr lang="en-US" sz="1100" b="0" i="0" u="none" strike="noStrike">
                          <a:solidFill>
                            <a:schemeClr val="bg2"/>
                          </a:solidFill>
                          <a:effectLst/>
                          <a:latin typeface="Roboto" panose="020B0604020202020204" charset="0"/>
                          <a:ea typeface="Roboto" panose="020B0604020202020204" charset="0"/>
                        </a:rPr>
                        <a:t>17</a:t>
                      </a:r>
                    </a:p>
                  </a:txBody>
                  <a:tcPr marL="9525" marR="9525" marT="9525" marB="0" anchor="ctr">
                    <a:noFill/>
                  </a:tcPr>
                </a:tc>
                <a:extLst>
                  <a:ext uri="{0D108BD9-81ED-4DB2-BD59-A6C34878D82A}">
                    <a16:rowId xmlns:a16="http://schemas.microsoft.com/office/drawing/2014/main" val="322547618"/>
                  </a:ext>
                </a:extLst>
              </a:tr>
              <a:tr h="274320">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Black</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Elderflower Crystal</a:t>
                      </a:r>
                    </a:p>
                  </a:txBody>
                  <a:tcPr marL="9525" marR="9525" marT="9525" marB="0" anchor="ctr">
                    <a:noFill/>
                  </a:tcPr>
                </a:tc>
                <a:tc>
                  <a:txBody>
                    <a:bodyPr/>
                    <a:lstStyle/>
                    <a:p>
                      <a:pPr algn="l" fontAlgn="ctr"/>
                      <a:r>
                        <a:rPr lang="en-US" sz="1100" b="0" i="0" u="none" strike="noStrike">
                          <a:solidFill>
                            <a:schemeClr val="bg2"/>
                          </a:solidFill>
                          <a:effectLst/>
                          <a:latin typeface="Roboto" panose="020B0604020202020204" charset="0"/>
                          <a:ea typeface="Roboto" panose="020B0604020202020204" charset="0"/>
                        </a:rPr>
                        <a:t>10</a:t>
                      </a:r>
                    </a:p>
                  </a:txBody>
                  <a:tcPr marL="9525" marR="9525" marT="9525" marB="0" anchor="ctr">
                    <a:noFill/>
                  </a:tcPr>
                </a:tc>
                <a:extLst>
                  <a:ext uri="{0D108BD9-81ED-4DB2-BD59-A6C34878D82A}">
                    <a16:rowId xmlns:a16="http://schemas.microsoft.com/office/drawing/2014/main" val="27673040"/>
                  </a:ext>
                </a:extLst>
              </a:tr>
              <a:tr h="274320">
                <a:tc>
                  <a:txBody>
                    <a:bodyPr/>
                    <a:lstStyle/>
                    <a:p>
                      <a:pPr algn="l" fontAlgn="ctr"/>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Endangered Tortoise</a:t>
                      </a:r>
                    </a:p>
                  </a:txBody>
                  <a:tcPr marL="9525" marR="9525" marT="9525" marB="0" anchor="ctr">
                    <a:noFill/>
                  </a:tcPr>
                </a:tc>
                <a:tc>
                  <a:txBody>
                    <a:bodyPr/>
                    <a:lstStyle/>
                    <a:p>
                      <a:pPr algn="l" fontAlgn="ctr"/>
                      <a:r>
                        <a:rPr lang="en-US" sz="1100" b="0" i="0" u="none" strike="noStrike">
                          <a:solidFill>
                            <a:schemeClr val="bg2"/>
                          </a:solidFill>
                          <a:effectLst/>
                          <a:latin typeface="Roboto" panose="020B0604020202020204" charset="0"/>
                          <a:ea typeface="Roboto" panose="020B0604020202020204" charset="0"/>
                        </a:rPr>
                        <a:t>10</a:t>
                      </a:r>
                    </a:p>
                  </a:txBody>
                  <a:tcPr marL="9525" marR="9525" marT="9525" marB="0" anchor="ctr">
                    <a:noFill/>
                  </a:tcPr>
                </a:tc>
                <a:extLst>
                  <a:ext uri="{0D108BD9-81ED-4DB2-BD59-A6C34878D82A}">
                    <a16:rowId xmlns:a16="http://schemas.microsoft.com/office/drawing/2014/main" val="1875338525"/>
                  </a:ext>
                </a:extLst>
              </a:tr>
              <a:tr h="274320">
                <a:tc>
                  <a:txBody>
                    <a:bodyPr/>
                    <a:lstStyle/>
                    <a:p>
                      <a:pPr algn="l" fontAlgn="ctr"/>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ctr">
                    <a:solidFill>
                      <a:schemeClr val="accent6"/>
                    </a:solid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Jet Black</a:t>
                      </a:r>
                    </a:p>
                  </a:txBody>
                  <a:tcPr marL="9525" marR="9525" marT="9525" marB="0" anchor="ctr">
                    <a:solidFill>
                      <a:schemeClr val="accent6"/>
                    </a:solid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24</a:t>
                      </a:r>
                    </a:p>
                  </a:txBody>
                  <a:tcPr marL="9525" marR="9525" marT="9525" marB="0" anchor="ctr">
                    <a:solidFill>
                      <a:schemeClr val="accent6"/>
                    </a:solidFill>
                  </a:tcPr>
                </a:tc>
                <a:extLst>
                  <a:ext uri="{0D108BD9-81ED-4DB2-BD59-A6C34878D82A}">
                    <a16:rowId xmlns:a16="http://schemas.microsoft.com/office/drawing/2014/main" val="1176691768"/>
                  </a:ext>
                </a:extLst>
              </a:tr>
              <a:tr h="274320">
                <a:tc>
                  <a:txBody>
                    <a:bodyPr/>
                    <a:lstStyle/>
                    <a:p>
                      <a:pPr algn="l" fontAlgn="ctr"/>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Layered Tortoise Matte</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17</a:t>
                      </a:r>
                    </a:p>
                  </a:txBody>
                  <a:tcPr marL="9525" marR="9525" marT="9525" marB="0" anchor="ctr">
                    <a:noFill/>
                  </a:tcPr>
                </a:tc>
                <a:extLst>
                  <a:ext uri="{0D108BD9-81ED-4DB2-BD59-A6C34878D82A}">
                    <a16:rowId xmlns:a16="http://schemas.microsoft.com/office/drawing/2014/main" val="1741409866"/>
                  </a:ext>
                </a:extLst>
              </a:tr>
              <a:tr h="274320">
                <a:tc>
                  <a:txBody>
                    <a:bodyPr/>
                    <a:lstStyle/>
                    <a:p>
                      <a:pPr algn="l" fontAlgn="ctr"/>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Pearled Tortoise</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17</a:t>
                      </a:r>
                    </a:p>
                  </a:txBody>
                  <a:tcPr marL="9525" marR="9525" marT="9525" marB="0" anchor="ctr">
                    <a:noFill/>
                  </a:tcPr>
                </a:tc>
                <a:extLst>
                  <a:ext uri="{0D108BD9-81ED-4DB2-BD59-A6C34878D82A}">
                    <a16:rowId xmlns:a16="http://schemas.microsoft.com/office/drawing/2014/main" val="3510047487"/>
                  </a:ext>
                </a:extLst>
              </a:tr>
              <a:tr h="274320">
                <a:tc>
                  <a:txBody>
                    <a:bodyPr/>
                    <a:lstStyle/>
                    <a:p>
                      <a:pPr algn="l" fontAlgn="ctr"/>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Rose Crystal</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15</a:t>
                      </a:r>
                    </a:p>
                  </a:txBody>
                  <a:tcPr marL="9525" marR="9525" marT="9525" marB="0" anchor="ctr">
                    <a:noFill/>
                  </a:tcPr>
                </a:tc>
                <a:extLst>
                  <a:ext uri="{0D108BD9-81ED-4DB2-BD59-A6C34878D82A}">
                    <a16:rowId xmlns:a16="http://schemas.microsoft.com/office/drawing/2014/main" val="1344925537"/>
                  </a:ext>
                </a:extLst>
              </a:tr>
              <a:tr h="274320">
                <a:tc>
                  <a:txBody>
                    <a:bodyPr/>
                    <a:lstStyle/>
                    <a:p>
                      <a:pPr algn="l" fontAlgn="ctr"/>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ctr">
                    <a:solidFill>
                      <a:schemeClr val="accent1"/>
                    </a:solidFill>
                  </a:tcPr>
                </a:tc>
                <a:tc>
                  <a:txBody>
                    <a:bodyPr/>
                    <a:lstStyle/>
                    <a:p>
                      <a:pPr algn="l" fontAlgn="ctr"/>
                      <a:r>
                        <a:rPr lang="en-US" sz="1100" b="0" i="0" u="none" strike="noStrike">
                          <a:solidFill>
                            <a:schemeClr val="bg2"/>
                          </a:solidFill>
                          <a:effectLst/>
                          <a:latin typeface="Roboto" panose="020B0604020202020204" charset="0"/>
                          <a:ea typeface="Roboto" panose="020B0604020202020204" charset="0"/>
                        </a:rPr>
                        <a:t>Rosewood Tortoise</a:t>
                      </a:r>
                    </a:p>
                  </a:txBody>
                  <a:tcPr marL="9525" marR="9525" marT="9525" marB="0" anchor="ctr">
                    <a:solidFill>
                      <a:schemeClr val="accent1"/>
                    </a:solid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23</a:t>
                      </a:r>
                    </a:p>
                  </a:txBody>
                  <a:tcPr marL="9525" marR="9525" marT="9525" marB="0" anchor="ctr">
                    <a:solidFill>
                      <a:schemeClr val="accent1"/>
                    </a:solidFill>
                  </a:tcPr>
                </a:tc>
                <a:extLst>
                  <a:ext uri="{0D108BD9-81ED-4DB2-BD59-A6C34878D82A}">
                    <a16:rowId xmlns:a16="http://schemas.microsoft.com/office/drawing/2014/main" val="1312417996"/>
                  </a:ext>
                </a:extLst>
              </a:tr>
              <a:tr h="274320">
                <a:tc>
                  <a:txBody>
                    <a:bodyPr/>
                    <a:lstStyle/>
                    <a:p>
                      <a:pPr algn="l" fontAlgn="ctr"/>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Sea Glass Gray</a:t>
                      </a:r>
                    </a:p>
                  </a:txBody>
                  <a:tcPr marL="9525" marR="9525" marT="9525" marB="0" anchor="ctr">
                    <a:noFill/>
                  </a:tcPr>
                </a:tc>
                <a:tc>
                  <a:txBody>
                    <a:bodyPr/>
                    <a:lstStyle/>
                    <a:p>
                      <a:pPr algn="l" fontAlgn="ctr"/>
                      <a:r>
                        <a:rPr lang="en-US" sz="1100" b="0" i="0" u="none" strike="noStrike" dirty="0">
                          <a:solidFill>
                            <a:schemeClr val="bg2"/>
                          </a:solidFill>
                          <a:effectLst/>
                          <a:latin typeface="Roboto" panose="020B0604020202020204" charset="0"/>
                          <a:ea typeface="Roboto" panose="020B0604020202020204" charset="0"/>
                        </a:rPr>
                        <a:t>17</a:t>
                      </a:r>
                    </a:p>
                  </a:txBody>
                  <a:tcPr marL="9525" marR="9525" marT="9525" marB="0" anchor="ctr">
                    <a:noFill/>
                  </a:tcPr>
                </a:tc>
                <a:extLst>
                  <a:ext uri="{0D108BD9-81ED-4DB2-BD59-A6C34878D82A}">
                    <a16:rowId xmlns:a16="http://schemas.microsoft.com/office/drawing/2014/main" val="174627680"/>
                  </a:ext>
                </a:extLst>
              </a:tr>
            </a:tbl>
          </a:graphicData>
        </a:graphic>
      </p:graphicFrame>
      <p:sp>
        <p:nvSpPr>
          <p:cNvPr id="2" name="Arrow: Left-Right 1">
            <a:extLst>
              <a:ext uri="{FF2B5EF4-FFF2-40B4-BE49-F238E27FC236}">
                <a16:creationId xmlns:a16="http://schemas.microsoft.com/office/drawing/2014/main" id="{318A6373-1268-44C8-AED9-FE3D0BBA4933}"/>
              </a:ext>
            </a:extLst>
          </p:cNvPr>
          <p:cNvSpPr/>
          <p:nvPr/>
        </p:nvSpPr>
        <p:spPr>
          <a:xfrm>
            <a:off x="3542535" y="2911643"/>
            <a:ext cx="1901780" cy="3609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Roboto" panose="020B0604020202020204" charset="0"/>
                <a:ea typeface="Roboto" panose="020B0604020202020204" charset="0"/>
              </a:rPr>
              <a:t>Jet Black is purchased most often between both Black and Tortoise quiz responders</a:t>
            </a:r>
          </a:p>
        </p:txBody>
      </p:sp>
      <p:sp>
        <p:nvSpPr>
          <p:cNvPr id="4" name="Arrow: Right 3">
            <a:extLst>
              <a:ext uri="{FF2B5EF4-FFF2-40B4-BE49-F238E27FC236}">
                <a16:creationId xmlns:a16="http://schemas.microsoft.com/office/drawing/2014/main" id="{EA70CC95-0977-463F-A1DA-B9F4E07366AE}"/>
              </a:ext>
            </a:extLst>
          </p:cNvPr>
          <p:cNvSpPr/>
          <p:nvPr/>
        </p:nvSpPr>
        <p:spPr>
          <a:xfrm>
            <a:off x="3726134" y="2001997"/>
            <a:ext cx="1718181" cy="38501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000" dirty="0">
                <a:solidFill>
                  <a:schemeClr val="tx1"/>
                </a:solidFill>
                <a:latin typeface="Roboto" panose="020B0604020202020204" charset="0"/>
                <a:ea typeface="Roboto" panose="020B0604020202020204" charset="0"/>
              </a:rPr>
              <a:t>The second most chosen color among Tortoise-color responders is a Two-tone shade</a:t>
            </a:r>
          </a:p>
        </p:txBody>
      </p:sp>
      <p:sp>
        <p:nvSpPr>
          <p:cNvPr id="13" name="Arrow: Left 12">
            <a:extLst>
              <a:ext uri="{FF2B5EF4-FFF2-40B4-BE49-F238E27FC236}">
                <a16:creationId xmlns:a16="http://schemas.microsoft.com/office/drawing/2014/main" id="{23A15763-D6C2-4CE0-B437-37B45387D2C6}"/>
              </a:ext>
            </a:extLst>
          </p:cNvPr>
          <p:cNvSpPr/>
          <p:nvPr/>
        </p:nvSpPr>
        <p:spPr>
          <a:xfrm>
            <a:off x="3590868" y="3961512"/>
            <a:ext cx="1718181" cy="385010"/>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000" dirty="0">
                <a:solidFill>
                  <a:schemeClr val="tx1"/>
                </a:solidFill>
                <a:latin typeface="Roboto" panose="020B0604020202020204" charset="0"/>
                <a:ea typeface="Roboto" panose="020B0604020202020204" charset="0"/>
              </a:rPr>
              <a:t>The second most chosen color among Black-color responders is a Tortoise shade</a:t>
            </a:r>
          </a:p>
        </p:txBody>
      </p:sp>
      <p:sp>
        <p:nvSpPr>
          <p:cNvPr id="17" name="Shape 316">
            <a:extLst>
              <a:ext uri="{FF2B5EF4-FFF2-40B4-BE49-F238E27FC236}">
                <a16:creationId xmlns:a16="http://schemas.microsoft.com/office/drawing/2014/main" id="{F5918295-BDDE-46C2-8A92-410B6E00BDA0}"/>
              </a:ext>
            </a:extLst>
          </p:cNvPr>
          <p:cNvSpPr txBox="1"/>
          <p:nvPr/>
        </p:nvSpPr>
        <p:spPr>
          <a:xfrm>
            <a:off x="177975" y="1097280"/>
            <a:ext cx="7971074" cy="55758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sym typeface="Roboto"/>
              </a:rPr>
              <a:t>We can now see that the color preference stated in the quiz seems to have little correlation at all to the ultimate purchase decision of the shopper!</a:t>
            </a:r>
          </a:p>
        </p:txBody>
      </p:sp>
    </p:spTree>
    <p:extLst>
      <p:ext uri="{BB962C8B-B14F-4D97-AF65-F5344CB8AC3E}">
        <p14:creationId xmlns:p14="http://schemas.microsoft.com/office/powerpoint/2010/main" val="3351326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1.3 </a:t>
            </a:r>
            <a:r>
              <a:rPr lang="en-US" sz="2400" b="1" i="0" u="none" strike="noStrike" cap="none" dirty="0">
                <a:solidFill>
                  <a:srgbClr val="295269"/>
                </a:solidFill>
                <a:latin typeface="Roboto"/>
                <a:ea typeface="Roboto"/>
                <a:cs typeface="Roboto"/>
                <a:sym typeface="Roboto"/>
              </a:rPr>
              <a:t>Home try-on recommendation</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4" y="1097280"/>
            <a:ext cx="8412480" cy="2286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We recommend maintaining a robust home try-on program that offers shoppers five options, but eliminating the color question in the quiz as this doesn’t correlate to ultimate purchase choice.</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Shoppers overwhelmingly prefer Jet Black, so it is recommended to offer at least one Jet Black option in every home try-on kit</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As discovered in the analysis of the Style Quiz funnel, shoppers frequently decline to answer questions about their exam behavior or their fit. Since shoppers are browsing for styles at this stage, we recommend the style quiz focus on Style, Color, and Shape so that shoppers can filter and browse these options to their pleasure.</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As discovered in the Home Try-on analysis, customer quiz, shopper stated preferences often don’t match their purchase behavior, so we recommend the quiz preceding the home try-on offer focus on style and fit, so </a:t>
            </a:r>
            <a:r>
              <a:rPr lang="en-US" sz="1200" dirty="0" err="1">
                <a:latin typeface="Roboto"/>
                <a:ea typeface="Roboto"/>
                <a:cs typeface="Roboto"/>
                <a:sym typeface="Roboto"/>
              </a:rPr>
              <a:t>Warby</a:t>
            </a:r>
            <a:r>
              <a:rPr lang="en-US" sz="1200" dirty="0">
                <a:latin typeface="Roboto"/>
                <a:ea typeface="Roboto"/>
                <a:cs typeface="Roboto"/>
                <a:sym typeface="Roboto"/>
              </a:rPr>
              <a:t> Parker can offer an array of choices while sticking to the most necessary parameters.</a:t>
            </a:r>
            <a:endParaRPr lang="en-US" sz="1200" b="0" i="0" u="none" strike="noStrike" cap="none" dirty="0">
              <a:solidFill>
                <a:srgbClr val="000000"/>
              </a:solidFill>
              <a:latin typeface="Roboto"/>
              <a:ea typeface="Roboto"/>
              <a:cs typeface="Roboto"/>
              <a:sym typeface="Roboto"/>
            </a:endParaRPr>
          </a:p>
        </p:txBody>
      </p:sp>
      <p:pic>
        <p:nvPicPr>
          <p:cNvPr id="3" name="Graphic 2" descr="Shopping cart">
            <a:extLst>
              <a:ext uri="{FF2B5EF4-FFF2-40B4-BE49-F238E27FC236}">
                <a16:creationId xmlns:a16="http://schemas.microsoft.com/office/drawing/2014/main" id="{17CB785D-C5A6-4B9D-B083-131D412F08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741" y="3383280"/>
            <a:ext cx="1321904" cy="1321904"/>
          </a:xfrm>
          <a:prstGeom prst="rect">
            <a:avLst/>
          </a:prstGeom>
        </p:spPr>
      </p:pic>
      <p:pic>
        <p:nvPicPr>
          <p:cNvPr id="10" name="Graphic 9" descr="Box">
            <a:extLst>
              <a:ext uri="{FF2B5EF4-FFF2-40B4-BE49-F238E27FC236}">
                <a16:creationId xmlns:a16="http://schemas.microsoft.com/office/drawing/2014/main" id="{71B15832-9E6A-46AE-A143-9479EB4A6B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3200" y="3383280"/>
            <a:ext cx="1321904" cy="1321904"/>
          </a:xfrm>
          <a:prstGeom prst="rect">
            <a:avLst/>
          </a:prstGeom>
        </p:spPr>
      </p:pic>
      <p:pic>
        <p:nvPicPr>
          <p:cNvPr id="11" name="Graphic 10" descr="Truck">
            <a:extLst>
              <a:ext uri="{FF2B5EF4-FFF2-40B4-BE49-F238E27FC236}">
                <a16:creationId xmlns:a16="http://schemas.microsoft.com/office/drawing/2014/main" id="{6DB0A62B-C2E4-4DD1-9C78-540AFE5103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4658" y="3383280"/>
            <a:ext cx="1321904" cy="1321904"/>
          </a:xfrm>
          <a:prstGeom prst="rect">
            <a:avLst/>
          </a:prstGeom>
        </p:spPr>
      </p:pic>
      <p:pic>
        <p:nvPicPr>
          <p:cNvPr id="12" name="Graphic 11" descr="Glasses">
            <a:extLst>
              <a:ext uri="{FF2B5EF4-FFF2-40B4-BE49-F238E27FC236}">
                <a16:creationId xmlns:a16="http://schemas.microsoft.com/office/drawing/2014/main" id="{611B4590-1317-493F-B242-EAE3CF1926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6117" y="3383280"/>
            <a:ext cx="1321904" cy="1321904"/>
          </a:xfrm>
          <a:prstGeom prst="rect">
            <a:avLst/>
          </a:prstGeom>
        </p:spPr>
      </p:pic>
    </p:spTree>
    <p:extLst>
      <p:ext uri="{BB962C8B-B14F-4D97-AF65-F5344CB8AC3E}">
        <p14:creationId xmlns:p14="http://schemas.microsoft.com/office/powerpoint/2010/main" val="1904062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X.1 Query Appendix</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also found in .</a:t>
            </a:r>
            <a:r>
              <a:rPr lang="en-US" sz="2400" b="1" i="0" u="none" strike="noStrike" cap="none" dirty="0" err="1">
                <a:solidFill>
                  <a:srgbClr val="295269"/>
                </a:solidFill>
                <a:latin typeface="Roboto"/>
                <a:ea typeface="Roboto"/>
                <a:cs typeface="Roboto"/>
                <a:sym typeface="Roboto"/>
              </a:rPr>
              <a:t>sql</a:t>
            </a:r>
            <a:r>
              <a:rPr lang="en-US" sz="2400" b="1" i="0" u="none" strike="noStrike" cap="none" dirty="0">
                <a:solidFill>
                  <a:srgbClr val="295269"/>
                </a:solidFill>
                <a:latin typeface="Roboto"/>
                <a:ea typeface="Roboto"/>
                <a:cs typeface="Roboto"/>
                <a:sym typeface="Roboto"/>
              </a:rPr>
              <a:t> file)</a:t>
            </a:r>
            <a:endParaRPr sz="2400" b="1" i="0" u="none" strike="noStrike" cap="none" dirty="0">
              <a:solidFill>
                <a:srgbClr val="295269"/>
              </a:solidFill>
              <a:latin typeface="Roboto"/>
              <a:ea typeface="Roboto"/>
              <a:cs typeface="Roboto"/>
              <a:sym typeface="Roboto"/>
            </a:endParaRPr>
          </a:p>
        </p:txBody>
      </p:sp>
      <p:sp>
        <p:nvSpPr>
          <p:cNvPr id="8" name="Shape 323">
            <a:extLst>
              <a:ext uri="{FF2B5EF4-FFF2-40B4-BE49-F238E27FC236}">
                <a16:creationId xmlns:a16="http://schemas.microsoft.com/office/drawing/2014/main" id="{8D85191B-33F1-4E1C-B08B-8B6701E822F3}"/>
              </a:ext>
            </a:extLst>
          </p:cNvPr>
          <p:cNvSpPr txBox="1"/>
          <p:nvPr/>
        </p:nvSpPr>
        <p:spPr>
          <a:xfrm>
            <a:off x="311699" y="1097280"/>
            <a:ext cx="4308853" cy="384048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Erika Davis</a:t>
            </a:r>
          </a:p>
          <a:p>
            <a:pPr lvl="0">
              <a:buClr>
                <a:schemeClr val="dk1"/>
              </a:buClr>
              <a:buSzPts val="1100"/>
            </a:pPr>
            <a:r>
              <a:rPr lang="en-US" sz="900" dirty="0">
                <a:latin typeface="Courier New"/>
                <a:ea typeface="Courier New"/>
                <a:cs typeface="Courier New"/>
                <a:sym typeface="Courier New"/>
              </a:rPr>
              <a:t>Learn SQL from Scratch</a:t>
            </a:r>
          </a:p>
          <a:p>
            <a:pPr lvl="0">
              <a:buClr>
                <a:schemeClr val="dk1"/>
              </a:buClr>
              <a:buSzPts val="1100"/>
            </a:pPr>
            <a:r>
              <a:rPr lang="en-US" sz="900" dirty="0">
                <a:latin typeface="Courier New"/>
                <a:ea typeface="Courier New"/>
                <a:cs typeface="Courier New"/>
                <a:sym typeface="Courier New"/>
              </a:rPr>
              <a:t>10 July 2018</a:t>
            </a: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Sections are label by the slides they represent.</a:t>
            </a:r>
          </a:p>
          <a:p>
            <a:pPr lvl="0">
              <a:buClr>
                <a:schemeClr val="dk1"/>
              </a:buClr>
              <a:buSzPts val="1100"/>
            </a:pPr>
            <a:r>
              <a:rPr lang="en-US" sz="900" dirty="0">
                <a:latin typeface="Courier New"/>
                <a:ea typeface="Courier New"/>
                <a:cs typeface="Courier New"/>
                <a:sym typeface="Courier New"/>
              </a:rPr>
              <a:t>Some queries are commented out because they would</a:t>
            </a:r>
          </a:p>
          <a:p>
            <a:pPr lvl="0">
              <a:buClr>
                <a:schemeClr val="dk1"/>
              </a:buClr>
              <a:buSzPts val="1100"/>
            </a:pPr>
            <a:r>
              <a:rPr lang="en-US" sz="900" dirty="0">
                <a:latin typeface="Courier New"/>
                <a:ea typeface="Courier New"/>
                <a:cs typeface="Courier New"/>
                <a:sym typeface="Courier New"/>
              </a:rPr>
              <a:t>ideally be run separate from other queries in their</a:t>
            </a:r>
          </a:p>
          <a:p>
            <a:pPr lvl="0">
              <a:buClr>
                <a:schemeClr val="dk1"/>
              </a:buClr>
              <a:buSzPts val="1100"/>
            </a:pPr>
            <a:r>
              <a:rPr lang="en-US" sz="900" dirty="0">
                <a:latin typeface="Courier New"/>
                <a:ea typeface="Courier New"/>
                <a:cs typeface="Courier New"/>
                <a:sym typeface="Courier New"/>
              </a:rPr>
              <a:t>section (e.g. where a WITH statement can only apply</a:t>
            </a:r>
          </a:p>
          <a:p>
            <a:pPr lvl="0">
              <a:buClr>
                <a:schemeClr val="dk1"/>
              </a:buClr>
              <a:buSzPts val="1100"/>
            </a:pPr>
            <a:r>
              <a:rPr lang="en-US" sz="900" dirty="0">
                <a:latin typeface="Courier New"/>
                <a:ea typeface="Courier New"/>
                <a:cs typeface="Courier New"/>
                <a:sym typeface="Courier New"/>
              </a:rPr>
              <a:t>to one query at a time.*/</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/*1.1 Shopper funnel*/</a:t>
            </a:r>
          </a:p>
          <a:p>
            <a:pPr lvl="0">
              <a:buClr>
                <a:schemeClr val="dk1"/>
              </a:buClr>
              <a:buSzPts val="1100"/>
            </a:pPr>
            <a:r>
              <a:rPr lang="en-US" sz="900" dirty="0">
                <a:latin typeface="Courier New"/>
                <a:ea typeface="Courier New"/>
                <a:cs typeface="Courier New"/>
                <a:sym typeface="Courier New"/>
              </a:rPr>
              <a:t>SELECT question, COUNT(*)</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GROUP BY 1 ORDER BY 1;</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/*1.2 All responses*/</a:t>
            </a:r>
          </a:p>
          <a:p>
            <a:pPr lvl="0">
              <a:buClr>
                <a:schemeClr val="dk1"/>
              </a:buClr>
              <a:buSzPts val="1100"/>
            </a:pPr>
            <a:r>
              <a:rPr lang="en-US" sz="900" dirty="0">
                <a:latin typeface="Courier New"/>
                <a:ea typeface="Courier New"/>
                <a:cs typeface="Courier New"/>
                <a:sym typeface="Courier New"/>
              </a:rPr>
              <a:t>/*The below WITH statement is used with multiple queries in the </a:t>
            </a:r>
          </a:p>
          <a:p>
            <a:pPr lvl="0">
              <a:buClr>
                <a:schemeClr val="dk1"/>
              </a:buClr>
              <a:buSzPts val="1100"/>
            </a:pPr>
            <a:r>
              <a:rPr lang="en-US" sz="900" dirty="0">
                <a:latin typeface="Courier New"/>
                <a:ea typeface="Courier New"/>
                <a:cs typeface="Courier New"/>
                <a:sym typeface="Courier New"/>
              </a:rPr>
              <a:t>1.2 range that are commented out by default. To activate the</a:t>
            </a:r>
          </a:p>
          <a:p>
            <a:pPr lvl="0">
              <a:buClr>
                <a:schemeClr val="dk1"/>
              </a:buClr>
              <a:buSzPts val="1100"/>
            </a:pPr>
            <a:r>
              <a:rPr lang="en-US" sz="900" dirty="0">
                <a:latin typeface="Courier New"/>
                <a:ea typeface="Courier New"/>
                <a:cs typeface="Courier New"/>
                <a:sym typeface="Courier New"/>
              </a:rPr>
              <a:t>queries please comment them in one at a time*/</a:t>
            </a:r>
          </a:p>
          <a:p>
            <a:pPr lvl="0">
              <a:buClr>
                <a:schemeClr val="dk1"/>
              </a:buClr>
              <a:buSzPts val="1100"/>
            </a:pPr>
            <a:r>
              <a:rPr lang="en-US" sz="900" dirty="0">
                <a:latin typeface="Courier New"/>
                <a:ea typeface="Courier New"/>
                <a:cs typeface="Courier New"/>
                <a:sym typeface="Courier New"/>
              </a:rPr>
              <a:t>WITH</a:t>
            </a:r>
          </a:p>
          <a:p>
            <a:pPr lvl="0">
              <a:buClr>
                <a:schemeClr val="dk1"/>
              </a:buClr>
              <a:buSzPts val="1100"/>
            </a:pPr>
            <a:r>
              <a:rPr lang="en-US" sz="900" dirty="0">
                <a:latin typeface="Courier New"/>
                <a:ea typeface="Courier New"/>
                <a:cs typeface="Courier New"/>
                <a:sym typeface="Courier New"/>
              </a:rPr>
              <a:t>question1 AS</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response AS r1</a:t>
            </a:r>
          </a:p>
          <a:p>
            <a:pPr lvl="0">
              <a:buClr>
                <a:schemeClr val="dk1"/>
              </a:buClr>
              <a:buSzPts val="1100"/>
            </a:pPr>
            <a:r>
              <a:rPr lang="en-US" sz="900" dirty="0">
                <a:latin typeface="Courier New"/>
                <a:ea typeface="Courier New"/>
                <a:cs typeface="Courier New"/>
                <a:sym typeface="Courier New"/>
              </a:rPr>
              <a:t>  	FROM survey</a:t>
            </a:r>
          </a:p>
          <a:p>
            <a:pPr lvl="0">
              <a:buClr>
                <a:schemeClr val="dk1"/>
              </a:buClr>
              <a:buSzPts val="1100"/>
            </a:pPr>
            <a:r>
              <a:rPr lang="en-US" sz="900" dirty="0">
                <a:latin typeface="Courier New"/>
                <a:ea typeface="Courier New"/>
                <a:cs typeface="Courier New"/>
                <a:sym typeface="Courier New"/>
              </a:rPr>
              <a:t>   	WHERE question = "1. What are you looking for?"),</a:t>
            </a:r>
          </a:p>
        </p:txBody>
      </p:sp>
    </p:spTree>
    <p:extLst>
      <p:ext uri="{BB962C8B-B14F-4D97-AF65-F5344CB8AC3E}">
        <p14:creationId xmlns:p14="http://schemas.microsoft.com/office/powerpoint/2010/main" val="1385086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X.2 Query Appendix</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also found in .</a:t>
            </a:r>
            <a:r>
              <a:rPr lang="en-US" sz="2400" b="1" i="0" u="none" strike="noStrike" cap="none" dirty="0" err="1">
                <a:solidFill>
                  <a:srgbClr val="295269"/>
                </a:solidFill>
                <a:latin typeface="Roboto"/>
                <a:ea typeface="Roboto"/>
                <a:cs typeface="Roboto"/>
                <a:sym typeface="Roboto"/>
              </a:rPr>
              <a:t>sql</a:t>
            </a:r>
            <a:r>
              <a:rPr lang="en-US" sz="2400" b="1" i="0" u="none" strike="noStrike" cap="none" dirty="0">
                <a:solidFill>
                  <a:srgbClr val="295269"/>
                </a:solidFill>
                <a:latin typeface="Roboto"/>
                <a:ea typeface="Roboto"/>
                <a:cs typeface="Roboto"/>
                <a:sym typeface="Roboto"/>
              </a:rPr>
              <a:t> file)</a:t>
            </a:r>
            <a:endParaRPr sz="2400" b="1" i="0" u="none" strike="noStrike" cap="none" dirty="0">
              <a:solidFill>
                <a:srgbClr val="295269"/>
              </a:solidFill>
              <a:latin typeface="Roboto"/>
              <a:ea typeface="Roboto"/>
              <a:cs typeface="Roboto"/>
              <a:sym typeface="Roboto"/>
            </a:endParaRPr>
          </a:p>
        </p:txBody>
      </p:sp>
      <p:sp>
        <p:nvSpPr>
          <p:cNvPr id="8" name="Shape 323">
            <a:extLst>
              <a:ext uri="{FF2B5EF4-FFF2-40B4-BE49-F238E27FC236}">
                <a16:creationId xmlns:a16="http://schemas.microsoft.com/office/drawing/2014/main" id="{8D85191B-33F1-4E1C-B08B-8B6701E822F3}"/>
              </a:ext>
            </a:extLst>
          </p:cNvPr>
          <p:cNvSpPr txBox="1"/>
          <p:nvPr/>
        </p:nvSpPr>
        <p:spPr>
          <a:xfrm>
            <a:off x="311699" y="1097280"/>
            <a:ext cx="4308853" cy="384048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question2 AS</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response AS r2</a:t>
            </a:r>
          </a:p>
          <a:p>
            <a:pPr lvl="0">
              <a:buClr>
                <a:schemeClr val="dk1"/>
              </a:buClr>
              <a:buSzPts val="1100"/>
            </a:pPr>
            <a:r>
              <a:rPr lang="en-US" sz="900" dirty="0">
                <a:latin typeface="Courier New"/>
                <a:ea typeface="Courier New"/>
                <a:cs typeface="Courier New"/>
                <a:sym typeface="Courier New"/>
              </a:rPr>
              <a:t>  	FROM survey</a:t>
            </a:r>
          </a:p>
          <a:p>
            <a:pPr lvl="0">
              <a:buClr>
                <a:schemeClr val="dk1"/>
              </a:buClr>
              <a:buSzPts val="1100"/>
            </a:pPr>
            <a:r>
              <a:rPr lang="en-US" sz="900" dirty="0">
                <a:latin typeface="Courier New"/>
                <a:ea typeface="Courier New"/>
                <a:cs typeface="Courier New"/>
                <a:sym typeface="Courier New"/>
              </a:rPr>
              <a:t>  	WHERE question = "2. What's your fit?"),</a:t>
            </a:r>
          </a:p>
          <a:p>
            <a:pPr lvl="0">
              <a:buClr>
                <a:schemeClr val="dk1"/>
              </a:buClr>
              <a:buSzPts val="1100"/>
            </a:pPr>
            <a:r>
              <a:rPr lang="en-US" sz="900" dirty="0">
                <a:latin typeface="Courier New"/>
                <a:ea typeface="Courier New"/>
                <a:cs typeface="Courier New"/>
                <a:sym typeface="Courier New"/>
              </a:rPr>
              <a:t>question3 AS</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response AS r3</a:t>
            </a:r>
          </a:p>
          <a:p>
            <a:pPr lvl="0">
              <a:buClr>
                <a:schemeClr val="dk1"/>
              </a:buClr>
              <a:buSzPts val="1100"/>
            </a:pPr>
            <a:r>
              <a:rPr lang="en-US" sz="900" dirty="0">
                <a:latin typeface="Courier New"/>
                <a:ea typeface="Courier New"/>
                <a:cs typeface="Courier New"/>
                <a:sym typeface="Courier New"/>
              </a:rPr>
              <a:t>  	FROM survey</a:t>
            </a:r>
          </a:p>
          <a:p>
            <a:pPr lvl="0">
              <a:buClr>
                <a:schemeClr val="dk1"/>
              </a:buClr>
              <a:buSzPts val="1100"/>
            </a:pPr>
            <a:r>
              <a:rPr lang="en-US" sz="900" dirty="0">
                <a:latin typeface="Courier New"/>
                <a:ea typeface="Courier New"/>
                <a:cs typeface="Courier New"/>
                <a:sym typeface="Courier New"/>
              </a:rPr>
              <a:t>  	WHERE question = "3. Which shapes do you like?"),</a:t>
            </a:r>
          </a:p>
          <a:p>
            <a:pPr lvl="0">
              <a:buClr>
                <a:schemeClr val="dk1"/>
              </a:buClr>
              <a:buSzPts val="1100"/>
            </a:pPr>
            <a:r>
              <a:rPr lang="en-US" sz="900" dirty="0">
                <a:latin typeface="Courier New"/>
                <a:ea typeface="Courier New"/>
                <a:cs typeface="Courier New"/>
                <a:sym typeface="Courier New"/>
              </a:rPr>
              <a:t>question4 AS</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response AS r4</a:t>
            </a:r>
          </a:p>
          <a:p>
            <a:pPr lvl="0">
              <a:buClr>
                <a:schemeClr val="dk1"/>
              </a:buClr>
              <a:buSzPts val="1100"/>
            </a:pPr>
            <a:r>
              <a:rPr lang="en-US" sz="900" dirty="0">
                <a:latin typeface="Courier New"/>
                <a:ea typeface="Courier New"/>
                <a:cs typeface="Courier New"/>
                <a:sym typeface="Courier New"/>
              </a:rPr>
              <a:t>  	FROM survey</a:t>
            </a:r>
          </a:p>
          <a:p>
            <a:pPr lvl="0">
              <a:buClr>
                <a:schemeClr val="dk1"/>
              </a:buClr>
              <a:buSzPts val="1100"/>
            </a:pPr>
            <a:r>
              <a:rPr lang="en-US" sz="900" dirty="0">
                <a:latin typeface="Courier New"/>
                <a:ea typeface="Courier New"/>
                <a:cs typeface="Courier New"/>
                <a:sym typeface="Courier New"/>
              </a:rPr>
              <a:t>  	WHERE question = "4. Which colors do you like?"),</a:t>
            </a:r>
          </a:p>
          <a:p>
            <a:pPr lvl="0">
              <a:buClr>
                <a:schemeClr val="dk1"/>
              </a:buClr>
              <a:buSzPts val="1100"/>
            </a:pPr>
            <a:r>
              <a:rPr lang="en-US" sz="900" dirty="0">
                <a:latin typeface="Courier New"/>
                <a:ea typeface="Courier New"/>
                <a:cs typeface="Courier New"/>
                <a:sym typeface="Courier New"/>
              </a:rPr>
              <a:t>question5 AS</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response AS r5</a:t>
            </a:r>
          </a:p>
          <a:p>
            <a:pPr lvl="0">
              <a:buClr>
                <a:schemeClr val="dk1"/>
              </a:buClr>
              <a:buSzPts val="1100"/>
            </a:pPr>
            <a:r>
              <a:rPr lang="en-US" sz="900" dirty="0">
                <a:latin typeface="Courier New"/>
                <a:ea typeface="Courier New"/>
                <a:cs typeface="Courier New"/>
                <a:sym typeface="Courier New"/>
              </a:rPr>
              <a:t>  	FROM survey</a:t>
            </a:r>
          </a:p>
          <a:p>
            <a:pPr lvl="0">
              <a:buClr>
                <a:schemeClr val="dk1"/>
              </a:buClr>
              <a:buSzPts val="1100"/>
            </a:pPr>
            <a:r>
              <a:rPr lang="en-US" sz="900" dirty="0">
                <a:latin typeface="Courier New"/>
                <a:ea typeface="Courier New"/>
                <a:cs typeface="Courier New"/>
                <a:sym typeface="Courier New"/>
              </a:rPr>
              <a:t>  	WHERE question = "5. When was your last eye exam?"),</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err="1">
                <a:latin typeface="Courier New"/>
                <a:ea typeface="Courier New"/>
                <a:cs typeface="Courier New"/>
                <a:sym typeface="Courier New"/>
              </a:rPr>
              <a:t>all_responses</a:t>
            </a:r>
            <a:r>
              <a:rPr lang="en-US" sz="900" dirty="0">
                <a:latin typeface="Courier New"/>
                <a:ea typeface="Courier New"/>
                <a:cs typeface="Courier New"/>
                <a:sym typeface="Courier New"/>
              </a:rPr>
              <a:t> AS</a:t>
            </a:r>
          </a:p>
          <a:p>
            <a:pPr lvl="0">
              <a:buClr>
                <a:schemeClr val="dk1"/>
              </a:buClr>
              <a:buSzPts val="1100"/>
            </a:pPr>
            <a:r>
              <a:rPr lang="en-US" sz="900" dirty="0">
                <a:latin typeface="Courier New"/>
                <a:ea typeface="Courier New"/>
                <a:cs typeface="Courier New"/>
                <a:sym typeface="Courier New"/>
              </a:rPr>
              <a:t>	(SELECT</a:t>
            </a:r>
          </a:p>
          <a:p>
            <a:pPr lvl="0">
              <a:buClr>
                <a:schemeClr val="dk1"/>
              </a:buClr>
              <a:buSzPts val="1100"/>
            </a:pPr>
            <a:r>
              <a:rPr lang="en-US" sz="900" dirty="0">
                <a:latin typeface="Courier New"/>
                <a:ea typeface="Courier New"/>
                <a:cs typeface="Courier New"/>
                <a:sym typeface="Courier New"/>
              </a:rPr>
              <a:t>  	question1.r1 AS style,</a:t>
            </a:r>
          </a:p>
          <a:p>
            <a:pPr lvl="0">
              <a:buClr>
                <a:schemeClr val="dk1"/>
              </a:buClr>
              <a:buSzPts val="1100"/>
            </a:pPr>
            <a:r>
              <a:rPr lang="en-US" sz="900" dirty="0">
                <a:latin typeface="Courier New"/>
                <a:ea typeface="Courier New"/>
                <a:cs typeface="Courier New"/>
                <a:sym typeface="Courier New"/>
              </a:rPr>
              <a:t>  	question2.r2 AS fit,</a:t>
            </a:r>
          </a:p>
          <a:p>
            <a:pPr lvl="0">
              <a:buClr>
                <a:schemeClr val="dk1"/>
              </a:buClr>
              <a:buSzPts val="1100"/>
            </a:pPr>
            <a:r>
              <a:rPr lang="en-US" sz="900" dirty="0">
                <a:latin typeface="Courier New"/>
                <a:ea typeface="Courier New"/>
                <a:cs typeface="Courier New"/>
                <a:sym typeface="Courier New"/>
              </a:rPr>
              <a:t>  	question3.r3 AS shape,</a:t>
            </a:r>
          </a:p>
          <a:p>
            <a:pPr lvl="0">
              <a:buClr>
                <a:schemeClr val="dk1"/>
              </a:buClr>
              <a:buSzPts val="1100"/>
            </a:pPr>
            <a:r>
              <a:rPr lang="en-US" sz="900" dirty="0">
                <a:latin typeface="Courier New"/>
                <a:ea typeface="Courier New"/>
                <a:cs typeface="Courier New"/>
                <a:sym typeface="Courier New"/>
              </a:rPr>
              <a:t>  	question4.r4 AS color,</a:t>
            </a:r>
          </a:p>
          <a:p>
            <a:pPr lvl="0">
              <a:buClr>
                <a:schemeClr val="dk1"/>
              </a:buClr>
              <a:buSzPts val="1100"/>
            </a:pPr>
            <a:r>
              <a:rPr lang="en-US" sz="900" dirty="0">
                <a:latin typeface="Courier New"/>
                <a:ea typeface="Courier New"/>
                <a:cs typeface="Courier New"/>
                <a:sym typeface="Courier New"/>
              </a:rPr>
              <a:t>  	question5.r5 AS exam</a:t>
            </a:r>
          </a:p>
        </p:txBody>
      </p:sp>
    </p:spTree>
    <p:extLst>
      <p:ext uri="{BB962C8B-B14F-4D97-AF65-F5344CB8AC3E}">
        <p14:creationId xmlns:p14="http://schemas.microsoft.com/office/powerpoint/2010/main" val="2679681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X.3 Query Appendix</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also found in .</a:t>
            </a:r>
            <a:r>
              <a:rPr lang="en-US" sz="2400" b="1" i="0" u="none" strike="noStrike" cap="none" dirty="0" err="1">
                <a:solidFill>
                  <a:srgbClr val="295269"/>
                </a:solidFill>
                <a:latin typeface="Roboto"/>
                <a:ea typeface="Roboto"/>
                <a:cs typeface="Roboto"/>
                <a:sym typeface="Roboto"/>
              </a:rPr>
              <a:t>sql</a:t>
            </a:r>
            <a:r>
              <a:rPr lang="en-US" sz="2400" b="1" i="0" u="none" strike="noStrike" cap="none" dirty="0">
                <a:solidFill>
                  <a:srgbClr val="295269"/>
                </a:solidFill>
                <a:latin typeface="Roboto"/>
                <a:ea typeface="Roboto"/>
                <a:cs typeface="Roboto"/>
                <a:sym typeface="Roboto"/>
              </a:rPr>
              <a:t> file)</a:t>
            </a:r>
            <a:endParaRPr sz="2400" b="1" i="0" u="none" strike="noStrike" cap="none" dirty="0">
              <a:solidFill>
                <a:srgbClr val="295269"/>
              </a:solidFill>
              <a:latin typeface="Roboto"/>
              <a:ea typeface="Roboto"/>
              <a:cs typeface="Roboto"/>
              <a:sym typeface="Roboto"/>
            </a:endParaRPr>
          </a:p>
        </p:txBody>
      </p:sp>
      <p:sp>
        <p:nvSpPr>
          <p:cNvPr id="8" name="Shape 323">
            <a:extLst>
              <a:ext uri="{FF2B5EF4-FFF2-40B4-BE49-F238E27FC236}">
                <a16:creationId xmlns:a16="http://schemas.microsoft.com/office/drawing/2014/main" id="{8D85191B-33F1-4E1C-B08B-8B6701E822F3}"/>
              </a:ext>
            </a:extLst>
          </p:cNvPr>
          <p:cNvSpPr txBox="1"/>
          <p:nvPr/>
        </p:nvSpPr>
        <p:spPr>
          <a:xfrm>
            <a:off x="311699" y="1097280"/>
            <a:ext cx="4308853" cy="384048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FROM question1</a:t>
            </a:r>
          </a:p>
          <a:p>
            <a:pPr lvl="0">
              <a:buClr>
                <a:schemeClr val="dk1"/>
              </a:buClr>
              <a:buSzPts val="1100"/>
            </a:pPr>
            <a:r>
              <a:rPr lang="en-US" sz="900" dirty="0">
                <a:latin typeface="Courier New"/>
                <a:ea typeface="Courier New"/>
                <a:cs typeface="Courier New"/>
                <a:sym typeface="Courier New"/>
              </a:rPr>
              <a:t>		LEFT JOIN question2</a:t>
            </a:r>
          </a:p>
          <a:p>
            <a:pPr lvl="0">
              <a:buClr>
                <a:schemeClr val="dk1"/>
              </a:buClr>
              <a:buSzPts val="1100"/>
            </a:pPr>
            <a:r>
              <a:rPr lang="en-US" sz="900" dirty="0">
                <a:latin typeface="Courier New"/>
                <a:ea typeface="Courier New"/>
                <a:cs typeface="Courier New"/>
                <a:sym typeface="Courier New"/>
              </a:rPr>
              <a:t>  		ON question1.user_id = question2.user_id</a:t>
            </a:r>
          </a:p>
          <a:p>
            <a:pPr lvl="0">
              <a:buClr>
                <a:schemeClr val="dk1"/>
              </a:buClr>
              <a:buSzPts val="1100"/>
            </a:pPr>
            <a:r>
              <a:rPr lang="en-US" sz="900" dirty="0">
                <a:latin typeface="Courier New"/>
                <a:ea typeface="Courier New"/>
                <a:cs typeface="Courier New"/>
                <a:sym typeface="Courier New"/>
              </a:rPr>
              <a:t>  		LEFT JOIN question3</a:t>
            </a:r>
          </a:p>
          <a:p>
            <a:pPr lvl="0">
              <a:buClr>
                <a:schemeClr val="dk1"/>
              </a:buClr>
              <a:buSzPts val="1100"/>
            </a:pPr>
            <a:r>
              <a:rPr lang="en-US" sz="900" dirty="0">
                <a:latin typeface="Courier New"/>
                <a:ea typeface="Courier New"/>
                <a:cs typeface="Courier New"/>
                <a:sym typeface="Courier New"/>
              </a:rPr>
              <a:t>  		ON question2.user_id = question3.user_id</a:t>
            </a:r>
          </a:p>
          <a:p>
            <a:pPr lvl="0">
              <a:buClr>
                <a:schemeClr val="dk1"/>
              </a:buClr>
              <a:buSzPts val="1100"/>
            </a:pPr>
            <a:r>
              <a:rPr lang="en-US" sz="900" dirty="0">
                <a:latin typeface="Courier New"/>
                <a:ea typeface="Courier New"/>
                <a:cs typeface="Courier New"/>
                <a:sym typeface="Courier New"/>
              </a:rPr>
              <a:t>  		LEFT JOIN question4</a:t>
            </a:r>
          </a:p>
          <a:p>
            <a:pPr lvl="0">
              <a:buClr>
                <a:schemeClr val="dk1"/>
              </a:buClr>
              <a:buSzPts val="1100"/>
            </a:pPr>
            <a:r>
              <a:rPr lang="en-US" sz="900" dirty="0">
                <a:latin typeface="Courier New"/>
                <a:ea typeface="Courier New"/>
                <a:cs typeface="Courier New"/>
                <a:sym typeface="Courier New"/>
              </a:rPr>
              <a:t>  		ON question3.user_id = question4.user_id</a:t>
            </a:r>
          </a:p>
          <a:p>
            <a:pPr lvl="0">
              <a:buClr>
                <a:schemeClr val="dk1"/>
              </a:buClr>
              <a:buSzPts val="1100"/>
            </a:pPr>
            <a:r>
              <a:rPr lang="en-US" sz="900" dirty="0">
                <a:latin typeface="Courier New"/>
                <a:ea typeface="Courier New"/>
                <a:cs typeface="Courier New"/>
                <a:sym typeface="Courier New"/>
              </a:rPr>
              <a:t>  		LEFT JOIN question5</a:t>
            </a:r>
          </a:p>
          <a:p>
            <a:pPr lvl="0">
              <a:buClr>
                <a:schemeClr val="dk1"/>
              </a:buClr>
              <a:buSzPts val="1100"/>
            </a:pPr>
            <a:r>
              <a:rPr lang="en-US" sz="900" dirty="0">
                <a:latin typeface="Courier New"/>
                <a:ea typeface="Courier New"/>
                <a:cs typeface="Courier New"/>
                <a:sym typeface="Courier New"/>
              </a:rPr>
              <a:t>  		ON question4.user_id = question5.user_id</a:t>
            </a:r>
          </a:p>
          <a:p>
            <a:pPr lvl="0">
              <a:buClr>
                <a:schemeClr val="dk1"/>
              </a:buClr>
              <a:buSzPts val="1100"/>
            </a:pPr>
            <a:r>
              <a:rPr lang="en-US" sz="900" dirty="0">
                <a:latin typeface="Courier New"/>
                <a:ea typeface="Courier New"/>
                <a:cs typeface="Courier New"/>
                <a:sym typeface="Courier New"/>
              </a:rPr>
              <a:t>	GROUP BY 1, 2, 3, 4,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/*1.2.1 Unfiltered*/</a:t>
            </a: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all_responses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/*1.2.2 Style count*/</a:t>
            </a:r>
          </a:p>
          <a:p>
            <a:pPr lvl="0">
              <a:buClr>
                <a:schemeClr val="dk1"/>
              </a:buClr>
              <a:buSzPts val="1100"/>
            </a:pPr>
            <a:r>
              <a:rPr lang="en-US" sz="900" dirty="0">
                <a:latin typeface="Courier New"/>
                <a:ea typeface="Courier New"/>
                <a:cs typeface="Courier New"/>
                <a:sym typeface="Courier New"/>
              </a:rPr>
              <a:t>/*SELECT style, COUNT(style)</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all_responses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ORDER BY 2;*/</a:t>
            </a:r>
          </a:p>
          <a:p>
            <a:pPr lvl="0">
              <a:buClr>
                <a:schemeClr val="dk1"/>
              </a:buClr>
              <a:buSzPts val="1100"/>
            </a:pPr>
            <a:endParaRPr lang="en-US" sz="900" dirty="0">
              <a:latin typeface="Courier New"/>
              <a:ea typeface="Courier New"/>
              <a:cs typeface="Courier New"/>
              <a:sym typeface="Courier New"/>
            </a:endParaRPr>
          </a:p>
        </p:txBody>
      </p:sp>
    </p:spTree>
    <p:extLst>
      <p:ext uri="{BB962C8B-B14F-4D97-AF65-F5344CB8AC3E}">
        <p14:creationId xmlns:p14="http://schemas.microsoft.com/office/powerpoint/2010/main" val="58607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X.4 Query Appendix</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also found in .</a:t>
            </a:r>
            <a:r>
              <a:rPr lang="en-US" sz="2400" b="1" i="0" u="none" strike="noStrike" cap="none" dirty="0" err="1">
                <a:solidFill>
                  <a:srgbClr val="295269"/>
                </a:solidFill>
                <a:latin typeface="Roboto"/>
                <a:ea typeface="Roboto"/>
                <a:cs typeface="Roboto"/>
                <a:sym typeface="Roboto"/>
              </a:rPr>
              <a:t>sql</a:t>
            </a:r>
            <a:r>
              <a:rPr lang="en-US" sz="2400" b="1" i="0" u="none" strike="noStrike" cap="none" dirty="0">
                <a:solidFill>
                  <a:srgbClr val="295269"/>
                </a:solidFill>
                <a:latin typeface="Roboto"/>
                <a:ea typeface="Roboto"/>
                <a:cs typeface="Roboto"/>
                <a:sym typeface="Roboto"/>
              </a:rPr>
              <a:t> file)</a:t>
            </a:r>
            <a:endParaRPr sz="2400" b="1" i="0" u="none" strike="noStrike" cap="none" dirty="0">
              <a:solidFill>
                <a:srgbClr val="295269"/>
              </a:solidFill>
              <a:latin typeface="Roboto"/>
              <a:ea typeface="Roboto"/>
              <a:cs typeface="Roboto"/>
              <a:sym typeface="Roboto"/>
            </a:endParaRPr>
          </a:p>
        </p:txBody>
      </p:sp>
      <p:sp>
        <p:nvSpPr>
          <p:cNvPr id="8" name="Shape 323">
            <a:extLst>
              <a:ext uri="{FF2B5EF4-FFF2-40B4-BE49-F238E27FC236}">
                <a16:creationId xmlns:a16="http://schemas.microsoft.com/office/drawing/2014/main" id="{8D85191B-33F1-4E1C-B08B-8B6701E822F3}"/>
              </a:ext>
            </a:extLst>
          </p:cNvPr>
          <p:cNvSpPr txBox="1"/>
          <p:nvPr/>
        </p:nvSpPr>
        <p:spPr>
          <a:xfrm>
            <a:off x="311699" y="1097280"/>
            <a:ext cx="4308853" cy="384048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/*1.2.3 Style vs color*/</a:t>
            </a:r>
          </a:p>
          <a:p>
            <a:pPr lvl="0">
              <a:buClr>
                <a:schemeClr val="dk1"/>
              </a:buClr>
              <a:buSzPts val="1100"/>
            </a:pPr>
            <a:r>
              <a:rPr lang="en-US" sz="900" dirty="0">
                <a:latin typeface="Courier New"/>
                <a:ea typeface="Courier New"/>
                <a:cs typeface="Courier New"/>
                <a:sym typeface="Courier New"/>
              </a:rPr>
              <a:t>/*SELECT color, style, COUNT(style)</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all_responses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2 ORDER BY 1;*/</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/*1.2.4 Style vs fit*/</a:t>
            </a:r>
          </a:p>
          <a:p>
            <a:pPr lvl="0">
              <a:buClr>
                <a:schemeClr val="dk1"/>
              </a:buClr>
              <a:buSzPts val="1100"/>
            </a:pPr>
            <a:r>
              <a:rPr lang="en-US" sz="900" dirty="0">
                <a:latin typeface="Courier New"/>
                <a:ea typeface="Courier New"/>
                <a:cs typeface="Courier New"/>
                <a:sym typeface="Courier New"/>
              </a:rPr>
              <a:t>/*SELECT fit, style, COUNT(style)</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all_responses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2 ORDER BY 1;*/</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/*1.2.5 Style vs shape*/</a:t>
            </a:r>
          </a:p>
          <a:p>
            <a:pPr lvl="0">
              <a:buClr>
                <a:schemeClr val="dk1"/>
              </a:buClr>
              <a:buSzPts val="1100"/>
            </a:pPr>
            <a:r>
              <a:rPr lang="en-US" sz="900" dirty="0">
                <a:latin typeface="Courier New"/>
                <a:ea typeface="Courier New"/>
                <a:cs typeface="Courier New"/>
                <a:sym typeface="Courier New"/>
              </a:rPr>
              <a:t>/*SELECT shape, style, COUNT(style)</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all_responses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2 ORDER BY 1;*/</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/*2.1 A/B distribution*/</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count(*)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/*2.2 A/B purchase funnel*/</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COUNT(price), ROUND(AVG(price),0)</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JOIN purchase</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home_try_on.user_id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purchase.user_id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a:t>
            </a:r>
          </a:p>
        </p:txBody>
      </p:sp>
    </p:spTree>
    <p:extLst>
      <p:ext uri="{BB962C8B-B14F-4D97-AF65-F5344CB8AC3E}">
        <p14:creationId xmlns:p14="http://schemas.microsoft.com/office/powerpoint/2010/main" val="1904523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X.5 Query Appendix</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also found in .</a:t>
            </a:r>
            <a:r>
              <a:rPr lang="en-US" sz="2400" b="1" i="0" u="none" strike="noStrike" cap="none" dirty="0" err="1">
                <a:solidFill>
                  <a:srgbClr val="295269"/>
                </a:solidFill>
                <a:latin typeface="Roboto"/>
                <a:ea typeface="Roboto"/>
                <a:cs typeface="Roboto"/>
                <a:sym typeface="Roboto"/>
              </a:rPr>
              <a:t>sql</a:t>
            </a:r>
            <a:r>
              <a:rPr lang="en-US" sz="2400" b="1" i="0" u="none" strike="noStrike" cap="none" dirty="0">
                <a:solidFill>
                  <a:srgbClr val="295269"/>
                </a:solidFill>
                <a:latin typeface="Roboto"/>
                <a:ea typeface="Roboto"/>
                <a:cs typeface="Roboto"/>
                <a:sym typeface="Roboto"/>
              </a:rPr>
              <a:t> file)</a:t>
            </a:r>
            <a:endParaRPr sz="2400" b="1" i="0" u="none" strike="noStrike" cap="none" dirty="0">
              <a:solidFill>
                <a:srgbClr val="295269"/>
              </a:solidFill>
              <a:latin typeface="Roboto"/>
              <a:ea typeface="Roboto"/>
              <a:cs typeface="Roboto"/>
              <a:sym typeface="Roboto"/>
            </a:endParaRPr>
          </a:p>
        </p:txBody>
      </p:sp>
      <p:sp>
        <p:nvSpPr>
          <p:cNvPr id="8" name="Shape 323">
            <a:extLst>
              <a:ext uri="{FF2B5EF4-FFF2-40B4-BE49-F238E27FC236}">
                <a16:creationId xmlns:a16="http://schemas.microsoft.com/office/drawing/2014/main" id="{8D85191B-33F1-4E1C-B08B-8B6701E822F3}"/>
              </a:ext>
            </a:extLst>
          </p:cNvPr>
          <p:cNvSpPr txBox="1"/>
          <p:nvPr/>
        </p:nvSpPr>
        <p:spPr>
          <a:xfrm>
            <a:off x="311699" y="1097280"/>
            <a:ext cx="4308853" cy="384048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/*2.2 Color preferences*/</a:t>
            </a:r>
          </a:p>
          <a:p>
            <a:pPr lvl="0">
              <a:buClr>
                <a:schemeClr val="dk1"/>
              </a:buClr>
              <a:buSzPts val="1100"/>
            </a:pPr>
            <a:r>
              <a:rPr lang="en-US" sz="900" dirty="0">
                <a:latin typeface="Courier New"/>
                <a:ea typeface="Courier New"/>
                <a:cs typeface="Courier New"/>
                <a:sym typeface="Courier New"/>
              </a:rPr>
              <a:t>SELECT color, COUNT(*)</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color, COUNT(*)</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/*2.3 Quiz color vs purchase*/</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quiz.color</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purchase.color</a:t>
            </a:r>
            <a:r>
              <a:rPr lang="en-US" sz="900" dirty="0">
                <a:latin typeface="Courier New"/>
                <a:ea typeface="Courier New"/>
                <a:cs typeface="Courier New"/>
                <a:sym typeface="Courier New"/>
              </a:rPr>
              <a:t>, COUNT(*)</a:t>
            </a:r>
          </a:p>
          <a:p>
            <a:pPr lvl="0">
              <a:buClr>
                <a:schemeClr val="dk1"/>
              </a:buClr>
              <a:buSzPts val="1100"/>
            </a:pPr>
            <a:r>
              <a:rPr lang="en-US" sz="900" dirty="0">
                <a:latin typeface="Courier New"/>
                <a:ea typeface="Courier New"/>
                <a:cs typeface="Courier New"/>
                <a:sym typeface="Courier New"/>
              </a:rPr>
              <a:t>FROM quiz JOIN purchase</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quiz.user_id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purchase.user_id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quiz.color</a:t>
            </a:r>
            <a:r>
              <a:rPr lang="en-US" sz="900" dirty="0">
                <a:latin typeface="Courier New"/>
                <a:ea typeface="Courier New"/>
                <a:cs typeface="Courier New"/>
                <a:sym typeface="Courier New"/>
              </a:rPr>
              <a:t> = "Black" OR </a:t>
            </a:r>
            <a:r>
              <a:rPr lang="en-US" sz="900" dirty="0" err="1">
                <a:latin typeface="Courier New"/>
                <a:ea typeface="Courier New"/>
                <a:cs typeface="Courier New"/>
                <a:sym typeface="Courier New"/>
              </a:rPr>
              <a:t>quiz.color</a:t>
            </a:r>
            <a:r>
              <a:rPr lang="en-US" sz="900" dirty="0">
                <a:latin typeface="Courier New"/>
                <a:ea typeface="Courier New"/>
                <a:cs typeface="Courier New"/>
                <a:sym typeface="Courier New"/>
              </a:rPr>
              <a:t> = "Tortoise"</a:t>
            </a:r>
          </a:p>
          <a:p>
            <a:pPr lvl="0">
              <a:buClr>
                <a:schemeClr val="dk1"/>
              </a:buClr>
              <a:buSzPts val="1100"/>
            </a:pPr>
            <a:r>
              <a:rPr lang="en-US" sz="900" dirty="0">
                <a:latin typeface="Courier New"/>
                <a:ea typeface="Courier New"/>
                <a:cs typeface="Courier New"/>
                <a:sym typeface="Courier New"/>
              </a:rPr>
              <a:t>GROUP BY 1, 2;</a:t>
            </a: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endParaRPr lang="en-US" sz="900" b="0" i="0" u="none" strike="noStrike" cap="none" dirty="0">
              <a:solidFill>
                <a:srgbClr val="000000"/>
              </a:solidFill>
              <a:latin typeface="Courier New"/>
              <a:ea typeface="Courier New"/>
              <a:cs typeface="Courier New"/>
              <a:sym typeface="Courier New"/>
            </a:endParaRPr>
          </a:p>
        </p:txBody>
      </p:sp>
    </p:spTree>
    <p:extLst>
      <p:ext uri="{BB962C8B-B14F-4D97-AF65-F5344CB8AC3E}">
        <p14:creationId xmlns:p14="http://schemas.microsoft.com/office/powerpoint/2010/main" val="211095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US" sz="2800" b="1" i="0" u="none" strike="noStrike" cap="none" dirty="0">
                <a:solidFill>
                  <a:srgbClr val="295269"/>
                </a:solidFill>
                <a:latin typeface="Roboto"/>
                <a:ea typeface="Roboto"/>
                <a:cs typeface="Roboto"/>
                <a:sym typeface="Roboto"/>
              </a:rPr>
              <a:t>In this report…</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Shopper quiz behaviors 				</a:t>
            </a:r>
            <a:r>
              <a:rPr lang="en-US" sz="1800" i="1" dirty="0">
                <a:solidFill>
                  <a:srgbClr val="222222"/>
                </a:solidFill>
                <a:highlight>
                  <a:srgbClr val="FFFFFF"/>
                </a:highlight>
                <a:latin typeface="Roboto"/>
                <a:ea typeface="Roboto"/>
                <a:cs typeface="Roboto"/>
                <a:sym typeface="Roboto"/>
              </a:rPr>
              <a:t>current funnel, style trends, and recommendations</a:t>
            </a:r>
            <a:endParaRPr lang="en-US" sz="1800" b="0" i="1"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A/B Testing with Home Try-On Funnel			</a:t>
            </a:r>
            <a:r>
              <a:rPr lang="en-US" sz="1800" i="1" dirty="0">
                <a:solidFill>
                  <a:srgbClr val="222222"/>
                </a:solidFill>
                <a:highlight>
                  <a:srgbClr val="FFFFFF"/>
                </a:highlight>
                <a:latin typeface="Roboto"/>
                <a:ea typeface="Roboto"/>
                <a:cs typeface="Roboto"/>
                <a:sym typeface="Roboto"/>
              </a:rPr>
              <a:t>try-on to purchase funnel and </a:t>
            </a:r>
            <a:endParaRPr lang="en-US"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 </a:t>
            </a:r>
            <a:r>
              <a:rPr lang="en-US" sz="4800" b="0" i="0" u="none" strike="noStrike" cap="none" dirty="0">
                <a:solidFill>
                  <a:schemeClr val="lt1"/>
                </a:solidFill>
                <a:latin typeface="Roboto Black"/>
                <a:ea typeface="Roboto Black"/>
                <a:cs typeface="Roboto Black"/>
                <a:sym typeface="Roboto Black"/>
              </a:rPr>
              <a:t>Style Quiz Behaviors</a:t>
            </a:r>
          </a:p>
          <a:p>
            <a:pPr marL="0" marR="0" lvl="0" indent="0" algn="ctr" rtl="0">
              <a:lnSpc>
                <a:spcPct val="100000"/>
              </a:lnSpc>
              <a:spcBef>
                <a:spcPts val="0"/>
              </a:spcBef>
              <a:spcAft>
                <a:spcPts val="0"/>
              </a:spcAft>
              <a:buClr>
                <a:srgbClr val="000000"/>
              </a:buClr>
              <a:buSzPts val="4800"/>
              <a:buFont typeface="Arial"/>
              <a:buNone/>
            </a:pPr>
            <a:r>
              <a:rPr lang="en-US" dirty="0"/>
              <a:t>Analysis of the Style Quiz shopper experience and outcomes</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US" sz="2400" b="1" i="0" u="none" strike="noStrike" cap="none" dirty="0">
                <a:solidFill>
                  <a:srgbClr val="295269"/>
                </a:solidFill>
                <a:latin typeface="Roboto"/>
                <a:ea typeface="Roboto"/>
                <a:cs typeface="Roboto"/>
                <a:sym typeface="Roboto"/>
              </a:rPr>
              <a:t>Current </a:t>
            </a:r>
            <a:r>
              <a:rPr lang="en-US" sz="2400" b="1" i="0" u="none" strike="noStrike" cap="none" dirty="0" err="1">
                <a:solidFill>
                  <a:srgbClr val="295269"/>
                </a:solidFill>
                <a:latin typeface="Roboto"/>
                <a:ea typeface="Roboto"/>
                <a:cs typeface="Roboto"/>
                <a:sym typeface="Roboto"/>
              </a:rPr>
              <a:t>Warby</a:t>
            </a:r>
            <a:r>
              <a:rPr lang="en-US" sz="2400" b="1" i="0" u="none" strike="noStrike" cap="none" dirty="0">
                <a:solidFill>
                  <a:srgbClr val="295269"/>
                </a:solidFill>
                <a:latin typeface="Roboto"/>
                <a:ea typeface="Roboto"/>
                <a:cs typeface="Roboto"/>
                <a:sym typeface="Roboto"/>
              </a:rPr>
              <a:t> Parker style quiz funnel</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097280"/>
            <a:ext cx="8412480" cy="118872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Shoppers can take a style quiz to help them find their ideal frames. Not all shoppers who start the quiz finish it</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A funnel analysis of quiz responses shows shoppers are significantly more likely to quit </a:t>
            </a:r>
            <a:r>
              <a:rPr lang="en-US" sz="1200" dirty="0">
                <a:latin typeface="Roboto"/>
                <a:ea typeface="Roboto"/>
                <a:cs typeface="Roboto"/>
                <a:sym typeface="Roboto"/>
              </a:rPr>
              <a:t>at </a:t>
            </a:r>
            <a:r>
              <a:rPr lang="en-US" sz="1200" b="0" i="0" u="none" strike="noStrike" cap="none" dirty="0">
                <a:solidFill>
                  <a:srgbClr val="000000"/>
                </a:solidFill>
                <a:latin typeface="Roboto"/>
                <a:ea typeface="Roboto"/>
                <a:cs typeface="Roboto"/>
                <a:sym typeface="Roboto"/>
              </a:rPr>
              <a:t>specific questions</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Applying this data, along with a knowledge of the product, gives insight into how the customer experience may be improved</a:t>
            </a:r>
          </a:p>
        </p:txBody>
      </p:sp>
      <p:graphicFrame>
        <p:nvGraphicFramePr>
          <p:cNvPr id="317" name="Shape 317"/>
          <p:cNvGraphicFramePr/>
          <p:nvPr>
            <p:extLst>
              <p:ext uri="{D42A27DB-BD31-4B8C-83A1-F6EECF244321}">
                <p14:modId xmlns:p14="http://schemas.microsoft.com/office/powerpoint/2010/main" val="4146964549"/>
              </p:ext>
            </p:extLst>
          </p:nvPr>
        </p:nvGraphicFramePr>
        <p:xfrm>
          <a:off x="177974" y="2560320"/>
          <a:ext cx="6400800" cy="1783080"/>
        </p:xfrm>
        <a:graphic>
          <a:graphicData uri="http://schemas.openxmlformats.org/drawingml/2006/table">
            <a:tbl>
              <a:tblPr>
                <a:noFill/>
                <a:tableStyleId>{41C52BF7-F10D-42DD-8479-FF2DDF1A0279}</a:tableStyleId>
              </a:tblPr>
              <a:tblGrid>
                <a:gridCol w="2743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145644446"/>
                    </a:ext>
                  </a:extLst>
                </a:gridCol>
              </a:tblGrid>
              <a:tr h="411480">
                <a:tc>
                  <a:txBody>
                    <a:bodyPr/>
                    <a:lstStyle/>
                    <a:p>
                      <a:pPr algn="l" rtl="0" fontAlgn="b"/>
                      <a:r>
                        <a:rPr lang="en-US" sz="1100" dirty="0">
                          <a:solidFill>
                            <a:schemeClr val="tx2"/>
                          </a:solidFill>
                          <a:effectLst/>
                          <a:latin typeface="Roboto" panose="020B0604020202020204" charset="0"/>
                          <a:ea typeface="Roboto" panose="020B0604020202020204" charset="0"/>
                        </a:rPr>
                        <a:t>question</a:t>
                      </a:r>
                    </a:p>
                  </a:txBody>
                  <a:tcPr marL="45720" marR="9144" marT="9144" anchor="b">
                    <a:solidFill>
                      <a:srgbClr val="204056">
                        <a:alpha val="82352"/>
                      </a:srgbClr>
                    </a:solidFill>
                  </a:tcPr>
                </a:tc>
                <a:tc>
                  <a:txBody>
                    <a:bodyPr/>
                    <a:lstStyle/>
                    <a:p>
                      <a:pPr algn="l" rtl="0" fontAlgn="b"/>
                      <a:r>
                        <a:rPr lang="en-US" sz="1100" dirty="0">
                          <a:solidFill>
                            <a:schemeClr val="tx2"/>
                          </a:solidFill>
                          <a:effectLst/>
                          <a:latin typeface="Roboto" panose="020B0604020202020204" charset="0"/>
                          <a:ea typeface="Roboto" panose="020B0604020202020204" charset="0"/>
                        </a:rPr>
                        <a:t>responses</a:t>
                      </a:r>
                    </a:p>
                  </a:txBody>
                  <a:tcPr marL="45720" marR="9144" marT="9144" anchor="b">
                    <a:solidFill>
                      <a:srgbClr val="204056">
                        <a:alpha val="82352"/>
                      </a:srgbClr>
                    </a:solidFill>
                  </a:tcPr>
                </a:tc>
                <a:tc>
                  <a:txBody>
                    <a:bodyPr/>
                    <a:lstStyle/>
                    <a:p>
                      <a:pPr algn="l" rtl="0" fontAlgn="b"/>
                      <a:r>
                        <a:rPr lang="en-US" sz="1100" dirty="0">
                          <a:solidFill>
                            <a:schemeClr val="tx2"/>
                          </a:solidFill>
                          <a:effectLst/>
                          <a:latin typeface="Roboto" panose="020B0604020202020204" charset="0"/>
                          <a:ea typeface="Roboto" panose="020B0604020202020204" charset="0"/>
                        </a:rPr>
                        <a:t>percent of shoppers</a:t>
                      </a:r>
                    </a:p>
                  </a:txBody>
                  <a:tcPr marL="45720" marR="9144" marT="9144" anchor="b">
                    <a:solidFill>
                      <a:srgbClr val="204056">
                        <a:alpha val="82352"/>
                      </a:srgbClr>
                    </a:solidFill>
                  </a:tcPr>
                </a:tc>
                <a:tc>
                  <a:txBody>
                    <a:bodyPr/>
                    <a:lstStyle/>
                    <a:p>
                      <a:pPr algn="l" rtl="0" fontAlgn="b"/>
                      <a:r>
                        <a:rPr lang="en-US" sz="1100" dirty="0">
                          <a:solidFill>
                            <a:schemeClr val="tx2"/>
                          </a:solidFill>
                          <a:effectLst/>
                          <a:latin typeface="Roboto" panose="020B0604020202020204" charset="0"/>
                          <a:ea typeface="Roboto" panose="020B0604020202020204" charset="0"/>
                        </a:rPr>
                        <a:t>percent from previous</a:t>
                      </a:r>
                    </a:p>
                  </a:txBody>
                  <a:tcPr marL="45720" marR="9144" marT="9144" anchor="b">
                    <a:solidFill>
                      <a:srgbClr val="204056">
                        <a:alpha val="82352"/>
                      </a:srgbClr>
                    </a:solidFill>
                  </a:tcPr>
                </a:tc>
                <a:tc>
                  <a:txBody>
                    <a:bodyPr/>
                    <a:lstStyle/>
                    <a:p>
                      <a:pPr algn="l" rtl="0" fontAlgn="b"/>
                      <a:r>
                        <a:rPr lang="en-US" sz="1100" dirty="0">
                          <a:solidFill>
                            <a:schemeClr val="tx2"/>
                          </a:solidFill>
                          <a:effectLst/>
                          <a:latin typeface="Roboto" panose="020B0604020202020204" charset="0"/>
                          <a:ea typeface="Roboto" panose="020B0604020202020204" charset="0"/>
                        </a:rPr>
                        <a:t>drop-off</a:t>
                      </a:r>
                    </a:p>
                  </a:txBody>
                  <a:tcPr marL="45720" marR="9144" marT="9144" anchor="b">
                    <a:solidFill>
                      <a:srgbClr val="204056">
                        <a:alpha val="82352"/>
                      </a:srgbClr>
                    </a:solidFill>
                  </a:tcPr>
                </a:tc>
                <a:extLst>
                  <a:ext uri="{0D108BD9-81ED-4DB2-BD59-A6C34878D82A}">
                    <a16:rowId xmlns:a16="http://schemas.microsoft.com/office/drawing/2014/main" val="10000"/>
                  </a:ext>
                </a:extLst>
              </a:tr>
              <a:tr h="274320">
                <a:tc>
                  <a:txBody>
                    <a:bodyPr/>
                    <a:lstStyle/>
                    <a:p>
                      <a:pPr algn="l" rtl="0" fontAlgn="b"/>
                      <a:r>
                        <a:rPr lang="en-US" sz="1100" dirty="0">
                          <a:solidFill>
                            <a:schemeClr val="bg2"/>
                          </a:solidFill>
                          <a:effectLst/>
                          <a:latin typeface="Roboto" panose="020B0604020202020204" charset="0"/>
                          <a:ea typeface="Roboto" panose="020B0604020202020204" charset="0"/>
                        </a:rPr>
                        <a:t>1. What are you looking for? (style)</a:t>
                      </a:r>
                    </a:p>
                  </a:txBody>
                  <a:tcPr marL="45720" marR="9144" marT="9144" anchor="b">
                    <a:noFill/>
                  </a:tcPr>
                </a:tc>
                <a:tc>
                  <a:txBody>
                    <a:bodyPr/>
                    <a:lstStyle/>
                    <a:p>
                      <a:pPr algn="l" rtl="0" fontAlgn="b"/>
                      <a:r>
                        <a:rPr lang="en-US" sz="1100" dirty="0">
                          <a:solidFill>
                            <a:schemeClr val="bg2"/>
                          </a:solidFill>
                          <a:effectLst/>
                          <a:latin typeface="Roboto" panose="020B0604020202020204" charset="0"/>
                          <a:ea typeface="Roboto" panose="020B0604020202020204" charset="0"/>
                        </a:rPr>
                        <a:t>500</a:t>
                      </a:r>
                    </a:p>
                  </a:txBody>
                  <a:tcPr marL="45720" marR="9144" marT="9144" anchor="b">
                    <a:noFill/>
                  </a:tcPr>
                </a:tc>
                <a:tc>
                  <a:txBody>
                    <a:bodyPr/>
                    <a:lstStyle/>
                    <a:p>
                      <a:pPr algn="l" rtl="0" fontAlgn="b"/>
                      <a:r>
                        <a:rPr lang="en-US" sz="1100" dirty="0">
                          <a:solidFill>
                            <a:schemeClr val="bg2"/>
                          </a:solidFill>
                          <a:effectLst/>
                          <a:latin typeface="Roboto" panose="020B0604020202020204" charset="0"/>
                          <a:ea typeface="Roboto" panose="020B0604020202020204" charset="0"/>
                        </a:rPr>
                        <a:t>100%</a:t>
                      </a:r>
                    </a:p>
                  </a:txBody>
                  <a:tcPr marL="45720" marR="9144" marT="9144" anchor="b">
                    <a:noFill/>
                  </a:tcPr>
                </a:tc>
                <a:tc>
                  <a:txBody>
                    <a:bodyPr/>
                    <a:lstStyle/>
                    <a:p>
                      <a:pPr algn="l" rtl="0" fontAlgn="b"/>
                      <a:r>
                        <a:rPr lang="en-US" sz="1100" dirty="0">
                          <a:solidFill>
                            <a:schemeClr val="bg2"/>
                          </a:solidFill>
                          <a:effectLst/>
                          <a:latin typeface="Roboto" panose="020B0604020202020204" charset="0"/>
                          <a:ea typeface="Roboto" panose="020B0604020202020204" charset="0"/>
                        </a:rPr>
                        <a:t>N/A</a:t>
                      </a:r>
                    </a:p>
                  </a:txBody>
                  <a:tcPr marL="45720" marR="9144" marT="9144" anchor="b">
                    <a:noFill/>
                  </a:tcPr>
                </a:tc>
                <a:tc>
                  <a:txBody>
                    <a:bodyPr/>
                    <a:lstStyle/>
                    <a:p>
                      <a:pPr algn="l" rtl="0" fontAlgn="b"/>
                      <a:r>
                        <a:rPr lang="en-US" sz="1100" dirty="0">
                          <a:solidFill>
                            <a:schemeClr val="bg2"/>
                          </a:solidFill>
                          <a:effectLst/>
                          <a:latin typeface="Roboto" panose="020B0604020202020204" charset="0"/>
                          <a:ea typeface="Roboto" panose="020B0604020202020204" charset="0"/>
                        </a:rPr>
                        <a:t>N/A</a:t>
                      </a:r>
                    </a:p>
                  </a:txBody>
                  <a:tcPr marL="45720" marR="9144" marT="9144" anchor="b">
                    <a:noFill/>
                  </a:tcPr>
                </a:tc>
                <a:extLst>
                  <a:ext uri="{0D108BD9-81ED-4DB2-BD59-A6C34878D82A}">
                    <a16:rowId xmlns:a16="http://schemas.microsoft.com/office/drawing/2014/main" val="810445710"/>
                  </a:ext>
                </a:extLst>
              </a:tr>
              <a:tr h="274320">
                <a:tc>
                  <a:txBody>
                    <a:bodyPr/>
                    <a:lstStyle/>
                    <a:p>
                      <a:pPr algn="l" rtl="0" fontAlgn="b"/>
                      <a:r>
                        <a:rPr lang="en-US" sz="1100" dirty="0">
                          <a:solidFill>
                            <a:schemeClr val="bg2"/>
                          </a:solidFill>
                          <a:effectLst/>
                          <a:latin typeface="Roboto" panose="020B0604020202020204" charset="0"/>
                          <a:ea typeface="Roboto" panose="020B0604020202020204" charset="0"/>
                        </a:rPr>
                        <a:t>2. What's your fit? (fit)</a:t>
                      </a:r>
                    </a:p>
                  </a:txBody>
                  <a:tcPr marL="45720" marR="9144" marT="9144" anchor="b"/>
                </a:tc>
                <a:tc>
                  <a:txBody>
                    <a:bodyPr/>
                    <a:lstStyle/>
                    <a:p>
                      <a:pPr algn="l" rtl="0" fontAlgn="b"/>
                      <a:r>
                        <a:rPr lang="en-US" sz="1100">
                          <a:solidFill>
                            <a:schemeClr val="bg2"/>
                          </a:solidFill>
                          <a:effectLst/>
                          <a:latin typeface="Roboto" panose="020B0604020202020204" charset="0"/>
                          <a:ea typeface="Roboto" panose="020B0604020202020204" charset="0"/>
                        </a:rPr>
                        <a:t>475</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95%</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95%</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5%</a:t>
                      </a:r>
                    </a:p>
                  </a:txBody>
                  <a:tcPr marL="45720" marR="9144" marT="9144" anchor="b"/>
                </a:tc>
                <a:extLst>
                  <a:ext uri="{0D108BD9-81ED-4DB2-BD59-A6C34878D82A}">
                    <a16:rowId xmlns:a16="http://schemas.microsoft.com/office/drawing/2014/main" val="10001"/>
                  </a:ext>
                </a:extLst>
              </a:tr>
              <a:tr h="274320">
                <a:tc>
                  <a:txBody>
                    <a:bodyPr/>
                    <a:lstStyle/>
                    <a:p>
                      <a:pPr algn="l" rtl="0" fontAlgn="b"/>
                      <a:r>
                        <a:rPr lang="en-US" sz="1100" dirty="0">
                          <a:solidFill>
                            <a:schemeClr val="bg2"/>
                          </a:solidFill>
                          <a:effectLst/>
                          <a:latin typeface="Roboto" panose="020B0604020202020204" charset="0"/>
                          <a:ea typeface="Roboto" panose="020B0604020202020204" charset="0"/>
                        </a:rPr>
                        <a:t>3. Which shapes do you like? (shape)</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380</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76%</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80%</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20%</a:t>
                      </a:r>
                    </a:p>
                  </a:txBody>
                  <a:tcPr marL="45720" marR="9144" marT="9144" anchor="b"/>
                </a:tc>
                <a:extLst>
                  <a:ext uri="{0D108BD9-81ED-4DB2-BD59-A6C34878D82A}">
                    <a16:rowId xmlns:a16="http://schemas.microsoft.com/office/drawing/2014/main" val="10002"/>
                  </a:ext>
                </a:extLst>
              </a:tr>
              <a:tr h="274320">
                <a:tc>
                  <a:txBody>
                    <a:bodyPr/>
                    <a:lstStyle/>
                    <a:p>
                      <a:pPr algn="l" rtl="0" fontAlgn="b"/>
                      <a:r>
                        <a:rPr lang="en-US" sz="1100" dirty="0">
                          <a:solidFill>
                            <a:schemeClr val="bg2"/>
                          </a:solidFill>
                          <a:effectLst/>
                          <a:latin typeface="Roboto" panose="020B0604020202020204" charset="0"/>
                          <a:ea typeface="Roboto" panose="020B0604020202020204" charset="0"/>
                        </a:rPr>
                        <a:t>4. Which colors do you like? (color)</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361</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72%</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95%</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5%</a:t>
                      </a:r>
                    </a:p>
                  </a:txBody>
                  <a:tcPr marL="45720" marR="9144" marT="9144" anchor="b"/>
                </a:tc>
                <a:extLst>
                  <a:ext uri="{0D108BD9-81ED-4DB2-BD59-A6C34878D82A}">
                    <a16:rowId xmlns:a16="http://schemas.microsoft.com/office/drawing/2014/main" val="10003"/>
                  </a:ext>
                </a:extLst>
              </a:tr>
              <a:tr h="274320">
                <a:tc>
                  <a:txBody>
                    <a:bodyPr/>
                    <a:lstStyle/>
                    <a:p>
                      <a:pPr algn="l" rtl="0" fontAlgn="b"/>
                      <a:r>
                        <a:rPr lang="en-US" sz="1100" dirty="0">
                          <a:solidFill>
                            <a:schemeClr val="bg2"/>
                          </a:solidFill>
                          <a:effectLst/>
                          <a:latin typeface="Roboto" panose="020B0604020202020204" charset="0"/>
                          <a:ea typeface="Roboto" panose="020B0604020202020204" charset="0"/>
                        </a:rPr>
                        <a:t>5. When was your last eye exam? (exam)</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270</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54%</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74%</a:t>
                      </a:r>
                    </a:p>
                  </a:txBody>
                  <a:tcPr marL="45720" marR="9144" marT="9144" anchor="b"/>
                </a:tc>
                <a:tc>
                  <a:txBody>
                    <a:bodyPr/>
                    <a:lstStyle/>
                    <a:p>
                      <a:pPr algn="l" rtl="0" fontAlgn="b"/>
                      <a:r>
                        <a:rPr lang="en-US" sz="1100" dirty="0">
                          <a:solidFill>
                            <a:schemeClr val="bg2"/>
                          </a:solidFill>
                          <a:effectLst/>
                          <a:latin typeface="Roboto" panose="020B0604020202020204" charset="0"/>
                          <a:ea typeface="Roboto" panose="020B0604020202020204" charset="0"/>
                        </a:rPr>
                        <a:t>25%</a:t>
                      </a:r>
                    </a:p>
                  </a:txBody>
                  <a:tcPr marL="45720" marR="9144" marT="9144" anchor="b"/>
                </a:tc>
                <a:extLst>
                  <a:ext uri="{0D108BD9-81ED-4DB2-BD59-A6C34878D82A}">
                    <a16:rowId xmlns:a16="http://schemas.microsoft.com/office/drawing/2014/main" val="10004"/>
                  </a:ext>
                </a:extLst>
              </a:tr>
            </a:tbl>
          </a:graphicData>
        </a:graphic>
      </p:graphicFrame>
      <p:sp>
        <p:nvSpPr>
          <p:cNvPr id="9" name="Arrow: Left 8">
            <a:extLst>
              <a:ext uri="{FF2B5EF4-FFF2-40B4-BE49-F238E27FC236}">
                <a16:creationId xmlns:a16="http://schemas.microsoft.com/office/drawing/2014/main" id="{98985DE8-5ABB-40F4-AB5C-AD2D51A71701}"/>
              </a:ext>
            </a:extLst>
          </p:cNvPr>
          <p:cNvSpPr/>
          <p:nvPr/>
        </p:nvSpPr>
        <p:spPr>
          <a:xfrm>
            <a:off x="6589336" y="4021878"/>
            <a:ext cx="2286000" cy="365760"/>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rPr>
              <a:t>largest drop-off at question 5</a:t>
            </a:r>
          </a:p>
        </p:txBody>
      </p:sp>
      <p:sp>
        <p:nvSpPr>
          <p:cNvPr id="13" name="Arrow: Left 12">
            <a:extLst>
              <a:ext uri="{FF2B5EF4-FFF2-40B4-BE49-F238E27FC236}">
                <a16:creationId xmlns:a16="http://schemas.microsoft.com/office/drawing/2014/main" id="{AF64B253-F02E-4A5F-8725-ED4ABF088917}"/>
              </a:ext>
            </a:extLst>
          </p:cNvPr>
          <p:cNvSpPr/>
          <p:nvPr/>
        </p:nvSpPr>
        <p:spPr>
          <a:xfrm>
            <a:off x="6589336" y="3461918"/>
            <a:ext cx="2286000" cy="365760"/>
          </a:xfrm>
          <a:prstGeom prst="leftArrow">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solidFill>
                  <a:schemeClr val="accent5"/>
                </a:solidFill>
              </a:rPr>
              <a:t>significant drop-off at question 3</a:t>
            </a:r>
          </a:p>
        </p:txBody>
      </p:sp>
      <p:sp>
        <p:nvSpPr>
          <p:cNvPr id="10" name="TextBox 9">
            <a:extLst>
              <a:ext uri="{FF2B5EF4-FFF2-40B4-BE49-F238E27FC236}">
                <a16:creationId xmlns:a16="http://schemas.microsoft.com/office/drawing/2014/main" id="{65B28070-BF28-4F20-914D-FA1FC240357F}"/>
              </a:ext>
            </a:extLst>
          </p:cNvPr>
          <p:cNvSpPr txBox="1"/>
          <p:nvPr/>
        </p:nvSpPr>
        <p:spPr>
          <a:xfrm>
            <a:off x="177974" y="4446984"/>
            <a:ext cx="2674556" cy="274320"/>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query found at /*1.1 Shopper funnel*/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1.2-.2.1 </a:t>
            </a:r>
            <a:r>
              <a:rPr lang="en-US" sz="2400" b="1" i="0" u="none" strike="noStrike" cap="none" dirty="0">
                <a:solidFill>
                  <a:srgbClr val="295269"/>
                </a:solidFill>
                <a:latin typeface="Roboto"/>
                <a:ea typeface="Roboto"/>
                <a:cs typeface="Roboto"/>
                <a:sym typeface="Roboto"/>
              </a:rPr>
              <a:t>Response breakdown and looking for patterns</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4" y="1097281"/>
            <a:ext cx="8412480" cy="118872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original survey table counts each individual response as a row, but if we are to analyze shopper behavior, we want to see each shopper’s individual path. We dissect the table by question and reassemble it with one row for each user</a:t>
            </a:r>
          </a:p>
          <a:p>
            <a:pPr marL="457200" indent="-304800">
              <a:lnSpc>
                <a:spcPct val="115000"/>
              </a:lnSpc>
              <a:buSzPts val="1200"/>
              <a:buFont typeface="Roboto"/>
              <a:buChar char="●"/>
            </a:pPr>
            <a:r>
              <a:rPr lang="en-US" sz="1200" dirty="0">
                <a:latin typeface="Roboto"/>
                <a:ea typeface="Roboto"/>
              </a:rPr>
              <a:t>This table shows examples of the paths of individual users</a:t>
            </a:r>
          </a:p>
          <a:p>
            <a:pPr marL="457200" indent="-304800">
              <a:lnSpc>
                <a:spcPct val="115000"/>
              </a:lnSpc>
              <a:buSzPts val="1200"/>
              <a:buFont typeface="Roboto"/>
              <a:buChar char="●"/>
            </a:pPr>
            <a:r>
              <a:rPr lang="en-US" sz="1200" b="0" i="0" u="none" strike="noStrike" cap="none" dirty="0">
                <a:solidFill>
                  <a:srgbClr val="000000"/>
                </a:solidFill>
                <a:latin typeface="Roboto"/>
                <a:ea typeface="Roboto"/>
                <a:cs typeface="Roboto"/>
                <a:sym typeface="Roboto"/>
              </a:rPr>
              <a:t>The next few pages will</a:t>
            </a:r>
            <a:r>
              <a:rPr lang="en-US" sz="1200" dirty="0">
                <a:latin typeface="Roboto"/>
                <a:ea typeface="Roboto"/>
                <a:cs typeface="Roboto"/>
                <a:sym typeface="Roboto"/>
              </a:rPr>
              <a:t> aggregate these paths to look for style trends—connections between responses that show whether certain style characteristics are trending together, e.g. “round black frames” or “two-tone women’s styles”</a:t>
            </a:r>
            <a:endParaRPr sz="1200" b="0" i="0" u="none" strike="noStrike" cap="none" dirty="0">
              <a:solidFill>
                <a:srgbClr val="000000"/>
              </a:solidFill>
              <a:latin typeface="Roboto"/>
              <a:ea typeface="Roboto"/>
              <a:cs typeface="Roboto"/>
              <a:sym typeface="Roboto"/>
            </a:endParaRPr>
          </a:p>
        </p:txBody>
      </p:sp>
      <p:graphicFrame>
        <p:nvGraphicFramePr>
          <p:cNvPr id="6" name="Shape 317">
            <a:extLst>
              <a:ext uri="{FF2B5EF4-FFF2-40B4-BE49-F238E27FC236}">
                <a16:creationId xmlns:a16="http://schemas.microsoft.com/office/drawing/2014/main" id="{7058B758-1841-4661-AE20-6CBB6627A88C}"/>
              </a:ext>
            </a:extLst>
          </p:cNvPr>
          <p:cNvGraphicFramePr/>
          <p:nvPr>
            <p:extLst>
              <p:ext uri="{D42A27DB-BD31-4B8C-83A1-F6EECF244321}">
                <p14:modId xmlns:p14="http://schemas.microsoft.com/office/powerpoint/2010/main" val="942267986"/>
              </p:ext>
            </p:extLst>
          </p:nvPr>
        </p:nvGraphicFramePr>
        <p:xfrm>
          <a:off x="177974" y="2560320"/>
          <a:ext cx="5212080" cy="2194560"/>
        </p:xfrm>
        <a:graphic>
          <a:graphicData uri="http://schemas.openxmlformats.org/drawingml/2006/table">
            <a:tbl>
              <a:tblPr>
                <a:noFill/>
                <a:tableStyleId>{41C52BF7-F10D-42DD-8479-FF2DDF1A0279}</a:tableStyleId>
              </a:tblPr>
              <a:tblGrid>
                <a:gridCol w="1188720">
                  <a:extLst>
                    <a:ext uri="{9D8B030D-6E8A-4147-A177-3AD203B41FA5}">
                      <a16:colId xmlns:a16="http://schemas.microsoft.com/office/drawing/2014/main" val="20000"/>
                    </a:ext>
                  </a:extLst>
                </a:gridCol>
                <a:gridCol w="1005840">
                  <a:extLst>
                    <a:ext uri="{9D8B030D-6E8A-4147-A177-3AD203B41FA5}">
                      <a16:colId xmlns:a16="http://schemas.microsoft.com/office/drawing/2014/main" val="3223259306"/>
                    </a:ext>
                  </a:extLst>
                </a:gridCol>
                <a:gridCol w="1005840">
                  <a:extLst>
                    <a:ext uri="{9D8B030D-6E8A-4147-A177-3AD203B41FA5}">
                      <a16:colId xmlns:a16="http://schemas.microsoft.com/office/drawing/2014/main" val="3141693846"/>
                    </a:ext>
                  </a:extLst>
                </a:gridCol>
                <a:gridCol w="10058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3"/>
                    </a:ext>
                  </a:extLst>
                </a:gridCol>
              </a:tblGrid>
              <a:tr h="274320">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style</a:t>
                      </a:r>
                    </a:p>
                  </a:txBody>
                  <a:tcPr marL="45720" marR="9525" marT="9525"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fit</a:t>
                      </a:r>
                    </a:p>
                  </a:txBody>
                  <a:tcPr marL="45720" marR="9525" marT="9525"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shape</a:t>
                      </a:r>
                    </a:p>
                  </a:txBody>
                  <a:tcPr marL="45720" marR="9525" marT="9525"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color</a:t>
                      </a:r>
                    </a:p>
                  </a:txBody>
                  <a:tcPr marL="45720" marR="9525" marT="9525"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exam</a:t>
                      </a:r>
                    </a:p>
                  </a:txBody>
                  <a:tcPr marL="45720" marR="9525" marT="9525" anchor="b">
                    <a:solidFill>
                      <a:srgbClr val="204056">
                        <a:alpha val="82352"/>
                      </a:srgbClr>
                    </a:solidFill>
                  </a:tcPr>
                </a:tc>
                <a:extLst>
                  <a:ext uri="{0D108BD9-81ED-4DB2-BD59-A6C34878D82A}">
                    <a16:rowId xmlns:a16="http://schemas.microsoft.com/office/drawing/2014/main" val="10000"/>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Men's Styles</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Medium</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No Preference</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b">
                    <a:noFill/>
                  </a:tcPr>
                </a:tc>
                <a:tc>
                  <a:txBody>
                    <a:bodyPr/>
                    <a:lstStyle/>
                    <a:p>
                      <a:pPr algn="l"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noFill/>
                  </a:tcPr>
                </a:tc>
                <a:extLst>
                  <a:ext uri="{0D108BD9-81ED-4DB2-BD59-A6C34878D82A}">
                    <a16:rowId xmlns:a16="http://schemas.microsoft.com/office/drawing/2014/main" val="810445710"/>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Women's Styles</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Medium</a:t>
                      </a:r>
                    </a:p>
                  </a:txBody>
                  <a:tcPr marL="9525" marR="9525" marT="9525" marB="0" anchor="b"/>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No Preference</a:t>
                      </a:r>
                    </a:p>
                  </a:txBody>
                  <a:tcPr marL="9525" marR="9525" marT="9525" marB="0" anchor="b"/>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1-3 Years</a:t>
                      </a:r>
                    </a:p>
                  </a:txBody>
                  <a:tcPr marL="9525" marR="9525" marT="9525" marB="0" anchor="b"/>
                </a:tc>
                <a:extLst>
                  <a:ext uri="{0D108BD9-81ED-4DB2-BD59-A6C34878D82A}">
                    <a16:rowId xmlns:a16="http://schemas.microsoft.com/office/drawing/2014/main" val="10001"/>
                  </a:ext>
                </a:extLst>
              </a:tr>
              <a:tr h="41148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I'm not sure. Let's skip it.</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Medium</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Square</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Neutral</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3+ Years</a:t>
                      </a:r>
                    </a:p>
                  </a:txBody>
                  <a:tcPr marL="9525" marR="9525" marT="9525" marB="0" anchor="b"/>
                </a:tc>
                <a:extLst>
                  <a:ext uri="{0D108BD9-81ED-4DB2-BD59-A6C34878D82A}">
                    <a16:rowId xmlns:a16="http://schemas.microsoft.com/office/drawing/2014/main" val="10003"/>
                  </a:ext>
                </a:extLst>
              </a:tr>
              <a:tr h="41148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Men's Styles</a:t>
                      </a:r>
                    </a:p>
                  </a:txBody>
                  <a:tcPr marL="9525" marR="9525" marT="9525" marB="0" anchor="b"/>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I'm not sure. Let's skip it.</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Rectangular</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Crystal</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&lt;1 Year</a:t>
                      </a:r>
                    </a:p>
                  </a:txBody>
                  <a:tcPr marL="9525" marR="9525" marT="9525" marB="0" anchor="b"/>
                </a:tc>
                <a:extLst>
                  <a:ext uri="{0D108BD9-81ED-4DB2-BD59-A6C34878D82A}">
                    <a16:rowId xmlns:a16="http://schemas.microsoft.com/office/drawing/2014/main" val="10004"/>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Women's Styles</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Wide</a:t>
                      </a:r>
                    </a:p>
                  </a:txBody>
                  <a:tcPr marL="9525" marR="9525" marT="9525" marB="0" anchor="b"/>
                </a:tc>
                <a:tc>
                  <a:txBody>
                    <a:bodyPr/>
                    <a:lstStyle/>
                    <a:p>
                      <a:pPr algn="l" fontAlgn="b"/>
                      <a:endParaRPr lang="en-US" sz="1100" b="0" i="0" u="none" strike="noStrike">
                        <a:solidFill>
                          <a:schemeClr val="bg2"/>
                        </a:solidFill>
                        <a:effectLst/>
                        <a:latin typeface="Roboto" panose="020B0604020202020204" charset="0"/>
                        <a:ea typeface="Roboto" panose="020B0604020202020204" charset="0"/>
                      </a:endParaRPr>
                    </a:p>
                  </a:txBody>
                  <a:tcPr marL="9525" marR="9525" marT="9525" marB="0" anchor="b"/>
                </a:tc>
                <a:tc>
                  <a:txBody>
                    <a:bodyPr/>
                    <a:lstStyle/>
                    <a:p>
                      <a:pPr algn="l"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tc>
                <a:tc>
                  <a:txBody>
                    <a:bodyPr/>
                    <a:lstStyle/>
                    <a:p>
                      <a:pPr algn="l"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tc>
                <a:extLst>
                  <a:ext uri="{0D108BD9-81ED-4DB2-BD59-A6C34878D82A}">
                    <a16:rowId xmlns:a16="http://schemas.microsoft.com/office/drawing/2014/main" val="1846047543"/>
                  </a:ext>
                </a:extLst>
              </a:tr>
              <a:tr h="274320">
                <a:tc>
                  <a:txBody>
                    <a:bodyPr/>
                    <a:lstStyle/>
                    <a:p>
                      <a:pPr algn="l" fontAlgn="b"/>
                      <a:r>
                        <a:rPr lang="en-US" sz="1600" b="0" i="0" u="none" strike="noStrike" dirty="0">
                          <a:solidFill>
                            <a:schemeClr val="bg2"/>
                          </a:solidFill>
                          <a:effectLst/>
                          <a:latin typeface="Roboto" panose="020B0604020202020204" charset="0"/>
                          <a:ea typeface="Roboto" panose="020B0604020202020204" charset="0"/>
                        </a:rPr>
                        <a:t>…</a:t>
                      </a:r>
                    </a:p>
                  </a:txBody>
                  <a:tcPr marL="9525" marR="9525" marT="9525" marB="0" anchor="b"/>
                </a:tc>
                <a:tc>
                  <a:txBody>
                    <a:bodyPr/>
                    <a:lstStyle/>
                    <a:p>
                      <a:pPr algn="l"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tc>
                <a:tc>
                  <a:txBody>
                    <a:bodyPr/>
                    <a:lstStyle/>
                    <a:p>
                      <a:pPr algn="l" fontAlgn="b"/>
                      <a:endParaRPr lang="en-US" sz="1100" b="0" i="0" u="none" strike="noStrike">
                        <a:solidFill>
                          <a:schemeClr val="bg2"/>
                        </a:solidFill>
                        <a:effectLst/>
                        <a:latin typeface="Roboto" panose="020B0604020202020204" charset="0"/>
                        <a:ea typeface="Roboto" panose="020B0604020202020204" charset="0"/>
                      </a:endParaRPr>
                    </a:p>
                  </a:txBody>
                  <a:tcPr marL="9525" marR="9525" marT="9525" marB="0" anchor="b"/>
                </a:tc>
                <a:tc>
                  <a:txBody>
                    <a:bodyPr/>
                    <a:lstStyle/>
                    <a:p>
                      <a:pPr algn="l"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tc>
                <a:tc>
                  <a:txBody>
                    <a:bodyPr/>
                    <a:lstStyle/>
                    <a:p>
                      <a:pPr algn="l"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tc>
                <a:extLst>
                  <a:ext uri="{0D108BD9-81ED-4DB2-BD59-A6C34878D82A}">
                    <a16:rowId xmlns:a16="http://schemas.microsoft.com/office/drawing/2014/main" val="1544589813"/>
                  </a:ext>
                </a:extLst>
              </a:tr>
            </a:tbl>
          </a:graphicData>
        </a:graphic>
      </p:graphicFrame>
      <p:sp>
        <p:nvSpPr>
          <p:cNvPr id="12" name="TextBox 11">
            <a:extLst>
              <a:ext uri="{FF2B5EF4-FFF2-40B4-BE49-F238E27FC236}">
                <a16:creationId xmlns:a16="http://schemas.microsoft.com/office/drawing/2014/main" id="{EA4ACE8B-67D3-4D94-820C-7C2E9734DBB1}"/>
              </a:ext>
            </a:extLst>
          </p:cNvPr>
          <p:cNvSpPr txBox="1"/>
          <p:nvPr/>
        </p:nvSpPr>
        <p:spPr>
          <a:xfrm>
            <a:off x="177974" y="4809762"/>
            <a:ext cx="3722974" cy="274320"/>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query found at /*1.2 All responses*/ + /*1.2.1 Unfiltered*/</a:t>
            </a:r>
          </a:p>
        </p:txBody>
      </p:sp>
      <p:sp>
        <p:nvSpPr>
          <p:cNvPr id="13" name="Callout: Left Arrow 12">
            <a:extLst>
              <a:ext uri="{FF2B5EF4-FFF2-40B4-BE49-F238E27FC236}">
                <a16:creationId xmlns:a16="http://schemas.microsoft.com/office/drawing/2014/main" id="{73AFBC54-17AE-4F16-AB18-1CB022FE34C0}"/>
              </a:ext>
            </a:extLst>
          </p:cNvPr>
          <p:cNvSpPr/>
          <p:nvPr/>
        </p:nvSpPr>
        <p:spPr>
          <a:xfrm>
            <a:off x="5535788" y="2872408"/>
            <a:ext cx="2256489" cy="1882471"/>
          </a:xfrm>
          <a:prstGeom prst="leftArrowCallout">
            <a:avLst>
              <a:gd name="adj1" fmla="val 15496"/>
              <a:gd name="adj2" fmla="val 17608"/>
              <a:gd name="adj3" fmla="val 25000"/>
              <a:gd name="adj4" fmla="val 47628"/>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200" dirty="0">
                <a:solidFill>
                  <a:schemeClr val="accent5"/>
                </a:solidFill>
                <a:latin typeface="Roboto" panose="020B0604020202020204" charset="0"/>
                <a:ea typeface="Roboto" panose="020B0604020202020204" charset="0"/>
              </a:rPr>
              <a:t>Each row represents the path of an individual user through the style quiz.</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1.2.2-.3 </a:t>
            </a:r>
            <a:r>
              <a:rPr lang="en-US" sz="2400" b="1" dirty="0">
                <a:solidFill>
                  <a:srgbClr val="295269"/>
                </a:solidFill>
                <a:latin typeface="Roboto"/>
                <a:ea typeface="Roboto"/>
                <a:cs typeface="Roboto"/>
                <a:sym typeface="Roboto"/>
              </a:rPr>
              <a:t>Aggregating for s</a:t>
            </a:r>
            <a:r>
              <a:rPr lang="en-US" sz="2400" b="1" i="0" u="none" strike="noStrike" cap="none" dirty="0">
                <a:solidFill>
                  <a:srgbClr val="295269"/>
                </a:solidFill>
                <a:latin typeface="Roboto"/>
                <a:ea typeface="Roboto"/>
                <a:cs typeface="Roboto"/>
                <a:sym typeface="Roboto"/>
              </a:rPr>
              <a:t>tyle trends</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5" y="1201324"/>
            <a:ext cx="4553051" cy="199907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Roboto"/>
                <a:ea typeface="Roboto"/>
                <a:cs typeface="Roboto"/>
                <a:sym typeface="Roboto"/>
              </a:rPr>
              <a:t>We first look at the number of responses for each style (question 1), then break down color selections (question 4) by style to see if there are any significant correlations between the two selections</a:t>
            </a:r>
          </a:p>
          <a:p>
            <a:pPr marL="171450" marR="0" lvl="0" indent="-171450" algn="l" rtl="0">
              <a:lnSpc>
                <a:spcPct val="115000"/>
              </a:lnSpc>
              <a:spcBef>
                <a:spcPts val="0"/>
              </a:spcBef>
              <a:spcAft>
                <a:spcPts val="0"/>
              </a:spcAft>
              <a:buClr>
                <a:srgbClr val="000000"/>
              </a:buClr>
              <a:buSzPts val="1200"/>
              <a:buFont typeface="Arial"/>
              <a:buChar char="●"/>
            </a:pPr>
            <a:r>
              <a:rPr lang="en-US" sz="1200" dirty="0">
                <a:latin typeface="Roboto"/>
                <a:ea typeface="Roboto"/>
                <a:cs typeface="Roboto"/>
                <a:sym typeface="Roboto"/>
              </a:rPr>
              <a:t>The column “percent of style” shows what percent of the total responders for that style have picked that color</a:t>
            </a:r>
          </a:p>
          <a:p>
            <a:pPr marL="171450" marR="0" lvl="0" indent="-171450" algn="l" rtl="0">
              <a:lnSpc>
                <a:spcPct val="115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Roboto"/>
                <a:ea typeface="Roboto"/>
                <a:cs typeface="Roboto"/>
                <a:sym typeface="Roboto"/>
              </a:rPr>
              <a:t>We see that no significant correlation appears between style and color, as each color seems to attract a similar response across styles</a:t>
            </a:r>
            <a:endParaRPr lang="en-US" sz="1200" dirty="0">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2572415788"/>
              </p:ext>
            </p:extLst>
          </p:nvPr>
        </p:nvGraphicFramePr>
        <p:xfrm>
          <a:off x="177975" y="3395603"/>
          <a:ext cx="2952851" cy="1097280"/>
        </p:xfrm>
        <a:graphic>
          <a:graphicData uri="http://schemas.openxmlformats.org/drawingml/2006/table">
            <a:tbl>
              <a:tblPr>
                <a:noFill/>
                <a:tableStyleId>{41C52BF7-F10D-42DD-8479-FF2DDF1A0279}</a:tableStyleId>
              </a:tblPr>
              <a:tblGrid>
                <a:gridCol w="2127600">
                  <a:extLst>
                    <a:ext uri="{9D8B030D-6E8A-4147-A177-3AD203B41FA5}">
                      <a16:colId xmlns:a16="http://schemas.microsoft.com/office/drawing/2014/main" val="20000"/>
                    </a:ext>
                  </a:extLst>
                </a:gridCol>
                <a:gridCol w="825251">
                  <a:extLst>
                    <a:ext uri="{9D8B030D-6E8A-4147-A177-3AD203B41FA5}">
                      <a16:colId xmlns:a16="http://schemas.microsoft.com/office/drawing/2014/main" val="20001"/>
                    </a:ext>
                  </a:extLst>
                </a:gridCol>
              </a:tblGrid>
              <a:tr h="274320">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style</a:t>
                      </a:r>
                    </a:p>
                  </a:txBody>
                  <a:tcPr marL="9525" marR="9525" marT="9525" marB="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count(style)</a:t>
                      </a:r>
                    </a:p>
                  </a:txBody>
                  <a:tcPr marL="9525" marR="9525" marT="9525" marB="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352"/>
                      </a:srgbClr>
                    </a:solidFill>
                  </a:tcPr>
                </a:tc>
                <a:extLst>
                  <a:ext uri="{0D108BD9-81ED-4DB2-BD59-A6C34878D82A}">
                    <a16:rowId xmlns:a16="http://schemas.microsoft.com/office/drawing/2014/main" val="10000"/>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I'm not sure. Let's skip it.</a:t>
                      </a:r>
                    </a:p>
                  </a:txBody>
                  <a:tcPr marL="9525" marR="9525" marT="9525" marB="0" anchor="b">
                    <a:lnT w="9525" cap="flat" cmpd="sng">
                      <a:solidFill>
                        <a:srgbClr val="9E9E9E"/>
                      </a:solidFill>
                      <a:prstDash val="solid"/>
                      <a:round/>
                      <a:headEnd type="none" w="sm" len="sm"/>
                      <a:tailEnd type="none" w="sm" len="sm"/>
                    </a:lnT>
                  </a:tcPr>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31</a:t>
                      </a:r>
                    </a:p>
                  </a:txBody>
                  <a:tcPr marL="9525" marR="9525" marT="9525" marB="0" anchor="b">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Women's Styles</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116</a:t>
                      </a:r>
                    </a:p>
                  </a:txBody>
                  <a:tcPr marL="9525" marR="9525" marT="9525" marB="0" anchor="b"/>
                </a:tc>
                <a:extLst>
                  <a:ext uri="{0D108BD9-81ED-4DB2-BD59-A6C34878D82A}">
                    <a16:rowId xmlns:a16="http://schemas.microsoft.com/office/drawing/2014/main" val="10002"/>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Men's Styles</a:t>
                      </a:r>
                    </a:p>
                  </a:txBody>
                  <a:tcPr marL="9525" marR="9525" marT="9525" marB="0" anchor="b"/>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130</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5" name="Shape 325">
            <a:extLst>
              <a:ext uri="{FF2B5EF4-FFF2-40B4-BE49-F238E27FC236}">
                <a16:creationId xmlns:a16="http://schemas.microsoft.com/office/drawing/2014/main" id="{7F900B64-087A-4553-8474-C95CAD5B6DAB}"/>
              </a:ext>
            </a:extLst>
          </p:cNvPr>
          <p:cNvGraphicFramePr/>
          <p:nvPr>
            <p:extLst>
              <p:ext uri="{D42A27DB-BD31-4B8C-83A1-F6EECF244321}">
                <p14:modId xmlns:p14="http://schemas.microsoft.com/office/powerpoint/2010/main" val="241135127"/>
              </p:ext>
            </p:extLst>
          </p:nvPr>
        </p:nvGraphicFramePr>
        <p:xfrm>
          <a:off x="4998452" y="1201324"/>
          <a:ext cx="3519383" cy="3510915"/>
        </p:xfrm>
        <a:graphic>
          <a:graphicData uri="http://schemas.openxmlformats.org/drawingml/2006/table">
            <a:tbl>
              <a:tblPr>
                <a:noFill/>
                <a:tableStyleId>{41C52BF7-F10D-42DD-8479-FF2DDF1A0279}</a:tableStyleId>
              </a:tblPr>
              <a:tblGrid>
                <a:gridCol w="637034">
                  <a:extLst>
                    <a:ext uri="{9D8B030D-6E8A-4147-A177-3AD203B41FA5}">
                      <a16:colId xmlns:a16="http://schemas.microsoft.com/office/drawing/2014/main" val="20000"/>
                    </a:ext>
                  </a:extLst>
                </a:gridCol>
                <a:gridCol w="894521">
                  <a:extLst>
                    <a:ext uri="{9D8B030D-6E8A-4147-A177-3AD203B41FA5}">
                      <a16:colId xmlns:a16="http://schemas.microsoft.com/office/drawing/2014/main" val="2019376751"/>
                    </a:ext>
                  </a:extLst>
                </a:gridCol>
                <a:gridCol w="824949">
                  <a:extLst>
                    <a:ext uri="{9D8B030D-6E8A-4147-A177-3AD203B41FA5}">
                      <a16:colId xmlns:a16="http://schemas.microsoft.com/office/drawing/2014/main" val="20001"/>
                    </a:ext>
                  </a:extLst>
                </a:gridCol>
                <a:gridCol w="1162879">
                  <a:extLst>
                    <a:ext uri="{9D8B030D-6E8A-4147-A177-3AD203B41FA5}">
                      <a16:colId xmlns:a16="http://schemas.microsoft.com/office/drawing/2014/main" val="20002"/>
                    </a:ext>
                  </a:extLst>
                </a:gridCol>
              </a:tblGrid>
              <a:tr h="274320">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color</a:t>
                      </a:r>
                    </a:p>
                  </a:txBody>
                  <a:tcPr marL="9525" marR="9525" marT="9525" marB="0"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style</a:t>
                      </a:r>
                    </a:p>
                  </a:txBody>
                  <a:tcPr marL="9525" marR="9525" marT="9525" marB="0"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count(style)</a:t>
                      </a:r>
                    </a:p>
                  </a:txBody>
                  <a:tcPr marL="9525" marR="9525" marT="9525" marB="0"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percent of style</a:t>
                      </a:r>
                    </a:p>
                  </a:txBody>
                  <a:tcPr marL="9525" marR="9525" marT="9525" marB="0" anchor="b">
                    <a:solidFill>
                      <a:srgbClr val="204056">
                        <a:alpha val="82352"/>
                      </a:srgbClr>
                    </a:solidFill>
                  </a:tcPr>
                </a:tc>
                <a:extLst>
                  <a:ext uri="{0D108BD9-81ED-4DB2-BD59-A6C34878D82A}">
                    <a16:rowId xmlns:a16="http://schemas.microsoft.com/office/drawing/2014/main" val="10000"/>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b">
                    <a:solidFill>
                      <a:schemeClr val="tx2">
                        <a:lumMod val="90000"/>
                      </a:schemeClr>
                    </a:solidFill>
                  </a:tcPr>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I'm not sure. Let's skip it.</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7</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23%</a:t>
                      </a:r>
                    </a:p>
                  </a:txBody>
                  <a:tcPr marL="9525" marR="9525" marT="9525" marB="0" anchor="b">
                    <a:solidFill>
                      <a:schemeClr val="tx2">
                        <a:lumMod val="90000"/>
                      </a:schemeClr>
                    </a:solidFill>
                  </a:tcPr>
                </a:tc>
                <a:extLst>
                  <a:ext uri="{0D108BD9-81ED-4DB2-BD59-A6C34878D82A}">
                    <a16:rowId xmlns:a16="http://schemas.microsoft.com/office/drawing/2014/main" val="270239762"/>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b">
                    <a:solidFill>
                      <a:schemeClr val="tx2">
                        <a:lumMod val="90000"/>
                      </a:schemeClr>
                    </a:solidFill>
                  </a:tcPr>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Men's Styles</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38</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29%</a:t>
                      </a:r>
                    </a:p>
                  </a:txBody>
                  <a:tcPr marL="9525" marR="9525" marT="9525" marB="0" anchor="b">
                    <a:solidFill>
                      <a:schemeClr val="tx2">
                        <a:lumMod val="90000"/>
                      </a:schemeClr>
                    </a:solidFill>
                  </a:tcPr>
                </a:tc>
                <a:extLst>
                  <a:ext uri="{0D108BD9-81ED-4DB2-BD59-A6C34878D82A}">
                    <a16:rowId xmlns:a16="http://schemas.microsoft.com/office/drawing/2014/main" val="2191697446"/>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Black</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Women's Styles</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32</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28%</a:t>
                      </a:r>
                    </a:p>
                  </a:txBody>
                  <a:tcPr marL="9525" marR="9525" marT="9525" marB="0" anchor="b">
                    <a:solidFill>
                      <a:schemeClr val="tx2">
                        <a:lumMod val="90000"/>
                      </a:schemeClr>
                    </a:solidFill>
                  </a:tcPr>
                </a:tc>
                <a:extLst>
                  <a:ext uri="{0D108BD9-81ED-4DB2-BD59-A6C34878D82A}">
                    <a16:rowId xmlns:a16="http://schemas.microsoft.com/office/drawing/2014/main" val="196306147"/>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Crystal</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I'm not sure. Let's skip it.</a:t>
                      </a:r>
                    </a:p>
                  </a:txBody>
                  <a:tcPr marL="9525" marR="9525" marT="9525" marB="0" anchor="b">
                    <a:no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6</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19%</a:t>
                      </a:r>
                    </a:p>
                  </a:txBody>
                  <a:tcPr marL="9525" marR="9525" marT="9525" marB="0" anchor="b">
                    <a:noFill/>
                  </a:tcPr>
                </a:tc>
                <a:extLst>
                  <a:ext uri="{0D108BD9-81ED-4DB2-BD59-A6C34878D82A}">
                    <a16:rowId xmlns:a16="http://schemas.microsoft.com/office/drawing/2014/main" val="1762447894"/>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Crystal</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Men's Styles</a:t>
                      </a:r>
                    </a:p>
                  </a:txBody>
                  <a:tcPr marL="9525" marR="9525" marT="9525" marB="0" anchor="b">
                    <a:no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24</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18%</a:t>
                      </a:r>
                    </a:p>
                  </a:txBody>
                  <a:tcPr marL="9525" marR="9525" marT="9525" marB="0" anchor="b">
                    <a:noFill/>
                  </a:tcPr>
                </a:tc>
                <a:extLst>
                  <a:ext uri="{0D108BD9-81ED-4DB2-BD59-A6C34878D82A}">
                    <a16:rowId xmlns:a16="http://schemas.microsoft.com/office/drawing/2014/main" val="2069208017"/>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Crystal</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Women's Styles</a:t>
                      </a:r>
                    </a:p>
                  </a:txBody>
                  <a:tcPr marL="9525" marR="9525" marT="9525" marB="0" anchor="b">
                    <a:no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24</a:t>
                      </a:r>
                    </a:p>
                  </a:txBody>
                  <a:tcPr marL="9525" marR="9525" marT="9525" marB="0" anchor="b">
                    <a:no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21%</a:t>
                      </a:r>
                    </a:p>
                  </a:txBody>
                  <a:tcPr marL="9525" marR="9525" marT="9525" marB="0" anchor="b">
                    <a:noFill/>
                  </a:tcPr>
                </a:tc>
                <a:extLst>
                  <a:ext uri="{0D108BD9-81ED-4DB2-BD59-A6C34878D82A}">
                    <a16:rowId xmlns:a16="http://schemas.microsoft.com/office/drawing/2014/main" val="3190491241"/>
                  </a:ext>
                </a:extLst>
              </a:tr>
              <a:tr h="274320">
                <a:tc>
                  <a:txBody>
                    <a:bodyPr/>
                    <a:lstStyle/>
                    <a:p>
                      <a:pPr algn="l" fontAlgn="b"/>
                      <a:r>
                        <a:rPr lang="en-US" sz="1600" b="0" i="0" u="none" strike="noStrike" dirty="0">
                          <a:solidFill>
                            <a:schemeClr val="bg2"/>
                          </a:solidFill>
                          <a:effectLst/>
                          <a:latin typeface="Roboto" panose="020B0604020202020204" charset="0"/>
                          <a:ea typeface="Roboto" panose="020B0604020202020204" charset="0"/>
                        </a:rPr>
                        <a:t>…</a:t>
                      </a:r>
                    </a:p>
                  </a:txBody>
                  <a:tcPr marL="9525" marR="9525" marT="9525" marB="0" anchor="b">
                    <a:solidFill>
                      <a:schemeClr val="tx2">
                        <a:lumMod val="90000"/>
                      </a:schemeClr>
                    </a:solidFill>
                  </a:tcPr>
                </a:tc>
                <a:tc>
                  <a:txBody>
                    <a:bodyPr/>
                    <a:lstStyle/>
                    <a:p>
                      <a:pPr algn="l"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solidFill>
                      <a:schemeClr val="tx2">
                        <a:lumMod val="90000"/>
                      </a:schemeClr>
                    </a:solidFill>
                  </a:tcPr>
                </a:tc>
                <a:tc>
                  <a:txBody>
                    <a:bodyPr/>
                    <a:lstStyle/>
                    <a:p>
                      <a:pPr algn="r"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solidFill>
                      <a:schemeClr val="tx2">
                        <a:lumMod val="90000"/>
                      </a:schemeClr>
                    </a:solidFill>
                  </a:tcPr>
                </a:tc>
                <a:tc>
                  <a:txBody>
                    <a:bodyPr/>
                    <a:lstStyle/>
                    <a:p>
                      <a:pPr algn="r"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solidFill>
                      <a:schemeClr val="tx2">
                        <a:lumMod val="90000"/>
                      </a:schemeClr>
                    </a:solidFill>
                  </a:tcPr>
                </a:tc>
                <a:extLst>
                  <a:ext uri="{0D108BD9-81ED-4DB2-BD59-A6C34878D82A}">
                    <a16:rowId xmlns:a16="http://schemas.microsoft.com/office/drawing/2014/main" val="1966604447"/>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Two-Tone</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I'm not sure. Let's skip it.</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3</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10%</a:t>
                      </a:r>
                    </a:p>
                  </a:txBody>
                  <a:tcPr marL="9525" marR="9525" marT="9525" marB="0" anchor="b">
                    <a:solidFill>
                      <a:schemeClr val="tx2">
                        <a:lumMod val="90000"/>
                      </a:schemeClr>
                    </a:solidFill>
                  </a:tcPr>
                </a:tc>
                <a:extLst>
                  <a:ext uri="{0D108BD9-81ED-4DB2-BD59-A6C34878D82A}">
                    <a16:rowId xmlns:a16="http://schemas.microsoft.com/office/drawing/2014/main" val="672110055"/>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Two-Tone</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Men's Styles</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9</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7%</a:t>
                      </a:r>
                    </a:p>
                  </a:txBody>
                  <a:tcPr marL="9525" marR="9525" marT="9525" marB="0" anchor="b">
                    <a:solidFill>
                      <a:schemeClr val="tx2">
                        <a:lumMod val="90000"/>
                      </a:schemeClr>
                    </a:solidFill>
                  </a:tcPr>
                </a:tc>
                <a:extLst>
                  <a:ext uri="{0D108BD9-81ED-4DB2-BD59-A6C34878D82A}">
                    <a16:rowId xmlns:a16="http://schemas.microsoft.com/office/drawing/2014/main" val="2290550618"/>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Two-Tone</a:t>
                      </a:r>
                    </a:p>
                  </a:txBody>
                  <a:tcPr marL="9525" marR="9525" marT="9525" marB="0" anchor="b">
                    <a:solidFill>
                      <a:schemeClr val="tx2">
                        <a:lumMod val="90000"/>
                      </a:schemeClr>
                    </a:solidFill>
                  </a:tcPr>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Women's Styles</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11</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9%</a:t>
                      </a:r>
                    </a:p>
                  </a:txBody>
                  <a:tcPr marL="9525" marR="9525" marT="9525" marB="0" anchor="b">
                    <a:solidFill>
                      <a:schemeClr val="tx2">
                        <a:lumMod val="90000"/>
                      </a:schemeClr>
                    </a:solidFill>
                  </a:tcPr>
                </a:tc>
                <a:extLst>
                  <a:ext uri="{0D108BD9-81ED-4DB2-BD59-A6C34878D82A}">
                    <a16:rowId xmlns:a16="http://schemas.microsoft.com/office/drawing/2014/main" val="10003"/>
                  </a:ext>
                </a:extLst>
              </a:tr>
            </a:tbl>
          </a:graphicData>
        </a:graphic>
      </p:graphicFrame>
      <p:sp>
        <p:nvSpPr>
          <p:cNvPr id="6" name="Right Brace 5">
            <a:extLst>
              <a:ext uri="{FF2B5EF4-FFF2-40B4-BE49-F238E27FC236}">
                <a16:creationId xmlns:a16="http://schemas.microsoft.com/office/drawing/2014/main" id="{A10A1E9C-3B83-4E1A-A34E-DB9CF75B7C3B}"/>
              </a:ext>
            </a:extLst>
          </p:cNvPr>
          <p:cNvSpPr/>
          <p:nvPr/>
        </p:nvSpPr>
        <p:spPr>
          <a:xfrm>
            <a:off x="3218223" y="3687420"/>
            <a:ext cx="280546" cy="805463"/>
          </a:xfrm>
          <a:prstGeom prst="rightBrace">
            <a:avLst>
              <a:gd name="adj1" fmla="val 33133"/>
              <a:gd name="adj2" fmla="val 3301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2299136-1D76-404A-9620-763953FA97BC}"/>
              </a:ext>
            </a:extLst>
          </p:cNvPr>
          <p:cNvSpPr txBox="1"/>
          <p:nvPr/>
        </p:nvSpPr>
        <p:spPr>
          <a:xfrm>
            <a:off x="3586166" y="3687420"/>
            <a:ext cx="717055" cy="769441"/>
          </a:xfrm>
          <a:prstGeom prst="rect">
            <a:avLst/>
          </a:prstGeom>
          <a:noFill/>
        </p:spPr>
        <p:txBody>
          <a:bodyPr wrap="square" lIns="0" tIns="0" rIns="0" bIns="0" rtlCol="0">
            <a:spAutoFit/>
          </a:bodyPr>
          <a:lstStyle/>
          <a:p>
            <a:r>
              <a:rPr lang="en-US" sz="1000" dirty="0">
                <a:latin typeface="Roboto" panose="020B0604020202020204" charset="0"/>
                <a:ea typeface="Roboto" panose="020B0604020202020204" charset="0"/>
              </a:rPr>
              <a:t>Base numbers for calculating percent of respondents</a:t>
            </a:r>
          </a:p>
        </p:txBody>
      </p:sp>
      <p:sp>
        <p:nvSpPr>
          <p:cNvPr id="8" name="TextBox 7">
            <a:extLst>
              <a:ext uri="{FF2B5EF4-FFF2-40B4-BE49-F238E27FC236}">
                <a16:creationId xmlns:a16="http://schemas.microsoft.com/office/drawing/2014/main" id="{1D119A51-9F9D-43ED-9636-70291F986A7E}"/>
              </a:ext>
            </a:extLst>
          </p:cNvPr>
          <p:cNvSpPr txBox="1"/>
          <p:nvPr/>
        </p:nvSpPr>
        <p:spPr>
          <a:xfrm>
            <a:off x="177975" y="4529780"/>
            <a:ext cx="2525468" cy="341471"/>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query found at /*1.2.2 Style count*/</a:t>
            </a:r>
          </a:p>
        </p:txBody>
      </p:sp>
      <p:sp>
        <p:nvSpPr>
          <p:cNvPr id="9" name="TextBox 8">
            <a:extLst>
              <a:ext uri="{FF2B5EF4-FFF2-40B4-BE49-F238E27FC236}">
                <a16:creationId xmlns:a16="http://schemas.microsoft.com/office/drawing/2014/main" id="{E6B555B8-82A1-4F42-8F5F-54D8197EC3A5}"/>
              </a:ext>
            </a:extLst>
          </p:cNvPr>
          <p:cNvSpPr txBox="1"/>
          <p:nvPr/>
        </p:nvSpPr>
        <p:spPr>
          <a:xfrm>
            <a:off x="4998452" y="4804100"/>
            <a:ext cx="2674556" cy="341471"/>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query found at /*1.2.3 Style vs color*/</a:t>
            </a:r>
          </a:p>
        </p:txBody>
      </p:sp>
    </p:spTree>
    <p:extLst>
      <p:ext uri="{BB962C8B-B14F-4D97-AF65-F5344CB8AC3E}">
        <p14:creationId xmlns:p14="http://schemas.microsoft.com/office/powerpoint/2010/main" val="295761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1.2.4-.5 </a:t>
            </a:r>
            <a:r>
              <a:rPr lang="en-US" sz="2400" b="1" i="0" u="none" strike="noStrike" cap="none" dirty="0">
                <a:solidFill>
                  <a:srgbClr val="295269"/>
                </a:solidFill>
                <a:latin typeface="Roboto"/>
                <a:ea typeface="Roboto"/>
                <a:cs typeface="Roboto"/>
                <a:sym typeface="Roboto"/>
              </a:rPr>
              <a:t>Style trends continued…</a:t>
            </a:r>
            <a:endParaRPr sz="2400" b="1" i="0" u="none" strike="noStrike" cap="none" dirty="0">
              <a:solidFill>
                <a:srgbClr val="295269"/>
              </a:solidFill>
              <a:latin typeface="Roboto"/>
              <a:ea typeface="Roboto"/>
              <a:cs typeface="Roboto"/>
              <a:sym typeface="Roboto"/>
            </a:endParaRPr>
          </a:p>
        </p:txBody>
      </p:sp>
      <p:graphicFrame>
        <p:nvGraphicFramePr>
          <p:cNvPr id="5" name="Shape 325">
            <a:extLst>
              <a:ext uri="{FF2B5EF4-FFF2-40B4-BE49-F238E27FC236}">
                <a16:creationId xmlns:a16="http://schemas.microsoft.com/office/drawing/2014/main" id="{7F900B64-087A-4553-8474-C95CAD5B6DAB}"/>
              </a:ext>
            </a:extLst>
          </p:cNvPr>
          <p:cNvGraphicFramePr/>
          <p:nvPr>
            <p:extLst>
              <p:ext uri="{D42A27DB-BD31-4B8C-83A1-F6EECF244321}">
                <p14:modId xmlns:p14="http://schemas.microsoft.com/office/powerpoint/2010/main" val="1567413883"/>
              </p:ext>
            </p:extLst>
          </p:nvPr>
        </p:nvGraphicFramePr>
        <p:xfrm>
          <a:off x="5392430" y="1188720"/>
          <a:ext cx="3439870" cy="3299460"/>
        </p:xfrm>
        <a:graphic>
          <a:graphicData uri="http://schemas.openxmlformats.org/drawingml/2006/table">
            <a:tbl>
              <a:tblPr>
                <a:noFill/>
                <a:tableStyleId>{41C52BF7-F10D-42DD-8479-FF2DDF1A0279}</a:tableStyleId>
              </a:tblPr>
              <a:tblGrid>
                <a:gridCol w="1004783">
                  <a:extLst>
                    <a:ext uri="{9D8B030D-6E8A-4147-A177-3AD203B41FA5}">
                      <a16:colId xmlns:a16="http://schemas.microsoft.com/office/drawing/2014/main" val="20000"/>
                    </a:ext>
                  </a:extLst>
                </a:gridCol>
                <a:gridCol w="1063487">
                  <a:extLst>
                    <a:ext uri="{9D8B030D-6E8A-4147-A177-3AD203B41FA5}">
                      <a16:colId xmlns:a16="http://schemas.microsoft.com/office/drawing/2014/main" val="2019376751"/>
                    </a:ext>
                  </a:extLst>
                </a:gridCol>
                <a:gridCol w="822960">
                  <a:extLst>
                    <a:ext uri="{9D8B030D-6E8A-4147-A177-3AD203B41FA5}">
                      <a16:colId xmlns:a16="http://schemas.microsoft.com/office/drawing/2014/main" val="20001"/>
                    </a:ext>
                  </a:extLst>
                </a:gridCol>
                <a:gridCol w="548640">
                  <a:extLst>
                    <a:ext uri="{9D8B030D-6E8A-4147-A177-3AD203B41FA5}">
                      <a16:colId xmlns:a16="http://schemas.microsoft.com/office/drawing/2014/main" val="20002"/>
                    </a:ext>
                  </a:extLst>
                </a:gridCol>
              </a:tblGrid>
              <a:tr h="274320">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shape</a:t>
                      </a:r>
                    </a:p>
                  </a:txBody>
                  <a:tcPr marL="9525" marR="9525" marT="9525" marB="0"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style</a:t>
                      </a:r>
                    </a:p>
                  </a:txBody>
                  <a:tcPr marL="9525" marR="9525" marT="9525" marB="0"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count(style)</a:t>
                      </a:r>
                    </a:p>
                  </a:txBody>
                  <a:tcPr marL="9525" marR="9525" marT="9525" marB="0"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percent of style</a:t>
                      </a:r>
                    </a:p>
                  </a:txBody>
                  <a:tcPr marL="9525" marR="9525" marT="9525" marB="0" anchor="b">
                    <a:solidFill>
                      <a:srgbClr val="204056">
                        <a:alpha val="82352"/>
                      </a:srgbClr>
                    </a:solidFill>
                  </a:tcPr>
                </a:tc>
                <a:extLst>
                  <a:ext uri="{0D108BD9-81ED-4DB2-BD59-A6C34878D82A}">
                    <a16:rowId xmlns:a16="http://schemas.microsoft.com/office/drawing/2014/main" val="10000"/>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Round</a:t>
                      </a:r>
                    </a:p>
                  </a:txBody>
                  <a:tcPr marL="9525" marR="9525" marT="9525" marB="0" anchor="b">
                    <a:solidFill>
                      <a:schemeClr val="tx2">
                        <a:lumMod val="90000"/>
                      </a:schemeClr>
                    </a:solidFill>
                  </a:tcPr>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I'm not sure. Let's skip it.</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8</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26%</a:t>
                      </a:r>
                    </a:p>
                  </a:txBody>
                  <a:tcPr marL="9525" marR="9525" marT="9525" marB="0" anchor="b">
                    <a:solidFill>
                      <a:schemeClr val="tx2">
                        <a:lumMod val="90000"/>
                      </a:schemeClr>
                    </a:solidFill>
                  </a:tcPr>
                </a:tc>
                <a:extLst>
                  <a:ext uri="{0D108BD9-81ED-4DB2-BD59-A6C34878D82A}">
                    <a16:rowId xmlns:a16="http://schemas.microsoft.com/office/drawing/2014/main" val="136369756"/>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Round</a:t>
                      </a:r>
                    </a:p>
                  </a:txBody>
                  <a:tcPr marL="9525" marR="9525" marT="9525" marB="0" anchor="b">
                    <a:solidFill>
                      <a:schemeClr val="tx2">
                        <a:lumMod val="90000"/>
                      </a:schemeClr>
                    </a:solidFill>
                  </a:tcPr>
                </a:tc>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Men's Styles</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35</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27%</a:t>
                      </a:r>
                    </a:p>
                  </a:txBody>
                  <a:tcPr marL="9525" marR="9525" marT="9525" marB="0" anchor="b">
                    <a:solidFill>
                      <a:schemeClr val="tx2">
                        <a:lumMod val="90000"/>
                      </a:schemeClr>
                    </a:solidFill>
                  </a:tcPr>
                </a:tc>
                <a:extLst>
                  <a:ext uri="{0D108BD9-81ED-4DB2-BD59-A6C34878D82A}">
                    <a16:rowId xmlns:a16="http://schemas.microsoft.com/office/drawing/2014/main" val="649218330"/>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Round</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Women's Styles</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27</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23%</a:t>
                      </a:r>
                    </a:p>
                  </a:txBody>
                  <a:tcPr marL="9525" marR="9525" marT="9525" marB="0" anchor="b">
                    <a:solidFill>
                      <a:schemeClr val="tx2">
                        <a:lumMod val="90000"/>
                      </a:schemeClr>
                    </a:solidFill>
                  </a:tcPr>
                </a:tc>
                <a:extLst>
                  <a:ext uri="{0D108BD9-81ED-4DB2-BD59-A6C34878D82A}">
                    <a16:rowId xmlns:a16="http://schemas.microsoft.com/office/drawing/2014/main" val="270239762"/>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Rectangular</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I'm not sure. Let's skip it.</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9</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29%</a:t>
                      </a:r>
                    </a:p>
                  </a:txBody>
                  <a:tcPr marL="9525" marR="9525" marT="9525" marB="0" anchor="b">
                    <a:noFill/>
                  </a:tcPr>
                </a:tc>
                <a:extLst>
                  <a:ext uri="{0D108BD9-81ED-4DB2-BD59-A6C34878D82A}">
                    <a16:rowId xmlns:a16="http://schemas.microsoft.com/office/drawing/2014/main" val="2191697446"/>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Rectangular</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Men's Styles</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43</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33%</a:t>
                      </a:r>
                    </a:p>
                  </a:txBody>
                  <a:tcPr marL="9525" marR="9525" marT="9525" marB="0" anchor="b">
                    <a:noFill/>
                  </a:tcPr>
                </a:tc>
                <a:extLst>
                  <a:ext uri="{0D108BD9-81ED-4DB2-BD59-A6C34878D82A}">
                    <a16:rowId xmlns:a16="http://schemas.microsoft.com/office/drawing/2014/main" val="196306147"/>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Rectangular</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Women's Styles</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40</a:t>
                      </a:r>
                    </a:p>
                  </a:txBody>
                  <a:tcPr marL="9525" marR="9525" marT="9525" marB="0" anchor="b">
                    <a:no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34%</a:t>
                      </a:r>
                    </a:p>
                  </a:txBody>
                  <a:tcPr marL="9525" marR="9525" marT="9525" marB="0" anchor="b">
                    <a:noFill/>
                  </a:tcPr>
                </a:tc>
                <a:extLst>
                  <a:ext uri="{0D108BD9-81ED-4DB2-BD59-A6C34878D82A}">
                    <a16:rowId xmlns:a16="http://schemas.microsoft.com/office/drawing/2014/main" val="1762447894"/>
                  </a:ext>
                </a:extLst>
              </a:tr>
              <a:tr h="274320">
                <a:tc>
                  <a:txBody>
                    <a:bodyPr/>
                    <a:lstStyle/>
                    <a:p>
                      <a:pPr algn="l" fontAlgn="b"/>
                      <a:r>
                        <a:rPr lang="en-US" sz="1600" b="0" i="0" u="none" strike="noStrike" dirty="0">
                          <a:solidFill>
                            <a:schemeClr val="bg2"/>
                          </a:solidFill>
                          <a:effectLst/>
                          <a:latin typeface="Roboto" panose="020B0604020202020204" charset="0"/>
                          <a:ea typeface="Roboto" panose="020B0604020202020204" charset="0"/>
                        </a:rPr>
                        <a:t>…</a:t>
                      </a:r>
                    </a:p>
                  </a:txBody>
                  <a:tcPr marL="9525" marR="9525" marT="9525" marB="0" anchor="b">
                    <a:solidFill>
                      <a:schemeClr val="tx2">
                        <a:lumMod val="90000"/>
                      </a:schemeClr>
                    </a:solidFill>
                  </a:tcPr>
                </a:tc>
                <a:tc>
                  <a:txBody>
                    <a:bodyPr/>
                    <a:lstStyle/>
                    <a:p>
                      <a:pPr algn="l"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solidFill>
                      <a:schemeClr val="tx2">
                        <a:lumMod val="90000"/>
                      </a:schemeClr>
                    </a:solidFill>
                  </a:tcPr>
                </a:tc>
                <a:tc>
                  <a:txBody>
                    <a:bodyPr/>
                    <a:lstStyle/>
                    <a:p>
                      <a:pPr algn="r"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solidFill>
                      <a:schemeClr val="tx2">
                        <a:lumMod val="90000"/>
                      </a:schemeClr>
                    </a:solidFill>
                  </a:tcPr>
                </a:tc>
                <a:tc>
                  <a:txBody>
                    <a:bodyPr/>
                    <a:lstStyle/>
                    <a:p>
                      <a:pPr algn="r"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solidFill>
                      <a:schemeClr val="tx2">
                        <a:lumMod val="90000"/>
                      </a:schemeClr>
                    </a:solidFill>
                  </a:tcPr>
                </a:tc>
                <a:extLst>
                  <a:ext uri="{0D108BD9-81ED-4DB2-BD59-A6C34878D82A}">
                    <a16:rowId xmlns:a16="http://schemas.microsoft.com/office/drawing/2014/main" val="2069208017"/>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Square</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I'm not sure. Let's skip it.</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9</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29%</a:t>
                      </a:r>
                    </a:p>
                  </a:txBody>
                  <a:tcPr marL="9525" marR="9525" marT="9525" marB="0" anchor="b">
                    <a:solidFill>
                      <a:schemeClr val="tx2">
                        <a:lumMod val="90000"/>
                      </a:schemeClr>
                    </a:solidFill>
                  </a:tcPr>
                </a:tc>
                <a:extLst>
                  <a:ext uri="{0D108BD9-81ED-4DB2-BD59-A6C34878D82A}">
                    <a16:rowId xmlns:a16="http://schemas.microsoft.com/office/drawing/2014/main" val="672110055"/>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Square</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Men's Styles</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34</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26%</a:t>
                      </a:r>
                    </a:p>
                  </a:txBody>
                  <a:tcPr marL="9525" marR="9525" marT="9525" marB="0" anchor="b">
                    <a:solidFill>
                      <a:schemeClr val="tx2">
                        <a:lumMod val="90000"/>
                      </a:schemeClr>
                    </a:solidFill>
                  </a:tcPr>
                </a:tc>
                <a:extLst>
                  <a:ext uri="{0D108BD9-81ED-4DB2-BD59-A6C34878D82A}">
                    <a16:rowId xmlns:a16="http://schemas.microsoft.com/office/drawing/2014/main" val="2290550618"/>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Square</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Women's Styles</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32</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28%</a:t>
                      </a:r>
                    </a:p>
                  </a:txBody>
                  <a:tcPr marL="9525" marR="9525" marT="9525" marB="0" anchor="b">
                    <a:solidFill>
                      <a:schemeClr val="tx2">
                        <a:lumMod val="90000"/>
                      </a:schemeClr>
                    </a:solid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1D119A51-9F9D-43ED-9636-70291F986A7E}"/>
              </a:ext>
            </a:extLst>
          </p:cNvPr>
          <p:cNvSpPr txBox="1"/>
          <p:nvPr/>
        </p:nvSpPr>
        <p:spPr>
          <a:xfrm>
            <a:off x="411078" y="4663440"/>
            <a:ext cx="2525468" cy="274320"/>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query found at /*1.2.4 Style vs fit*/</a:t>
            </a:r>
          </a:p>
        </p:txBody>
      </p:sp>
      <p:sp>
        <p:nvSpPr>
          <p:cNvPr id="9" name="TextBox 8">
            <a:extLst>
              <a:ext uri="{FF2B5EF4-FFF2-40B4-BE49-F238E27FC236}">
                <a16:creationId xmlns:a16="http://schemas.microsoft.com/office/drawing/2014/main" id="{E6B555B8-82A1-4F42-8F5F-54D8197EC3A5}"/>
              </a:ext>
            </a:extLst>
          </p:cNvPr>
          <p:cNvSpPr txBox="1"/>
          <p:nvPr/>
        </p:nvSpPr>
        <p:spPr>
          <a:xfrm>
            <a:off x="5392430" y="4663440"/>
            <a:ext cx="2883278" cy="274320"/>
          </a:xfrm>
          <a:prstGeom prst="roundRect">
            <a:avLst>
              <a:gd name="adj" fmla="val 48774"/>
            </a:avLst>
          </a:prstGeom>
          <a:solidFill>
            <a:schemeClr val="tx2"/>
          </a:solidFill>
          <a:ln w="12700">
            <a:solidFill>
              <a:schemeClr val="accent6"/>
            </a:solidFill>
          </a:ln>
        </p:spPr>
        <p:txBody>
          <a:bodyPr wrap="square" rtlCol="0" anchor="ctr" anchorCtr="0">
            <a:spAutoFit/>
          </a:bodyPr>
          <a:lstStyle/>
          <a:p>
            <a:r>
              <a:rPr lang="en-US" sz="1000" i="1" dirty="0">
                <a:solidFill>
                  <a:schemeClr val="bg2"/>
                </a:solidFill>
                <a:latin typeface="Roboto" panose="020B0604020202020204" charset="0"/>
                <a:ea typeface="Roboto" panose="020B0604020202020204" charset="0"/>
              </a:rPr>
              <a:t>SQL query found at /*1.2.5 Style vs shape*/</a:t>
            </a:r>
          </a:p>
        </p:txBody>
      </p:sp>
      <p:graphicFrame>
        <p:nvGraphicFramePr>
          <p:cNvPr id="10" name="Shape 325">
            <a:extLst>
              <a:ext uri="{FF2B5EF4-FFF2-40B4-BE49-F238E27FC236}">
                <a16:creationId xmlns:a16="http://schemas.microsoft.com/office/drawing/2014/main" id="{96D11971-3AE6-4DA1-8F44-9E01F79743BE}"/>
              </a:ext>
            </a:extLst>
          </p:cNvPr>
          <p:cNvGraphicFramePr/>
          <p:nvPr>
            <p:extLst>
              <p:ext uri="{D42A27DB-BD31-4B8C-83A1-F6EECF244321}">
                <p14:modId xmlns:p14="http://schemas.microsoft.com/office/powerpoint/2010/main" val="1666925116"/>
              </p:ext>
            </p:extLst>
          </p:nvPr>
        </p:nvGraphicFramePr>
        <p:xfrm>
          <a:off x="411078" y="1188720"/>
          <a:ext cx="3439870" cy="3299460"/>
        </p:xfrm>
        <a:graphic>
          <a:graphicData uri="http://schemas.openxmlformats.org/drawingml/2006/table">
            <a:tbl>
              <a:tblPr>
                <a:noFill/>
                <a:tableStyleId>{41C52BF7-F10D-42DD-8479-FF2DDF1A0279}</a:tableStyleId>
              </a:tblPr>
              <a:tblGrid>
                <a:gridCol w="1004783">
                  <a:extLst>
                    <a:ext uri="{9D8B030D-6E8A-4147-A177-3AD203B41FA5}">
                      <a16:colId xmlns:a16="http://schemas.microsoft.com/office/drawing/2014/main" val="20000"/>
                    </a:ext>
                  </a:extLst>
                </a:gridCol>
                <a:gridCol w="1063487">
                  <a:extLst>
                    <a:ext uri="{9D8B030D-6E8A-4147-A177-3AD203B41FA5}">
                      <a16:colId xmlns:a16="http://schemas.microsoft.com/office/drawing/2014/main" val="2019376751"/>
                    </a:ext>
                  </a:extLst>
                </a:gridCol>
                <a:gridCol w="822960">
                  <a:extLst>
                    <a:ext uri="{9D8B030D-6E8A-4147-A177-3AD203B41FA5}">
                      <a16:colId xmlns:a16="http://schemas.microsoft.com/office/drawing/2014/main" val="20001"/>
                    </a:ext>
                  </a:extLst>
                </a:gridCol>
                <a:gridCol w="548640">
                  <a:extLst>
                    <a:ext uri="{9D8B030D-6E8A-4147-A177-3AD203B41FA5}">
                      <a16:colId xmlns:a16="http://schemas.microsoft.com/office/drawing/2014/main" val="20002"/>
                    </a:ext>
                  </a:extLst>
                </a:gridCol>
              </a:tblGrid>
              <a:tr h="274320">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fit</a:t>
                      </a:r>
                    </a:p>
                  </a:txBody>
                  <a:tcPr marL="9525" marR="9525" marT="9525" marB="0"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style</a:t>
                      </a:r>
                    </a:p>
                  </a:txBody>
                  <a:tcPr marL="9525" marR="9525" marT="9525" marB="0"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count(style)</a:t>
                      </a:r>
                    </a:p>
                  </a:txBody>
                  <a:tcPr marL="9525" marR="9525" marT="9525" marB="0" anchor="b">
                    <a:solidFill>
                      <a:srgbClr val="204056">
                        <a:alpha val="82352"/>
                      </a:srgbClr>
                    </a:solidFill>
                  </a:tcPr>
                </a:tc>
                <a:tc>
                  <a:txBody>
                    <a:bodyPr/>
                    <a:lstStyle/>
                    <a:p>
                      <a:pPr algn="l" fontAlgn="b"/>
                      <a:r>
                        <a:rPr lang="en-US" sz="1100" b="0" i="0" u="none" strike="noStrike" dirty="0">
                          <a:solidFill>
                            <a:schemeClr val="tx2"/>
                          </a:solidFill>
                          <a:effectLst/>
                          <a:latin typeface="Roboto" panose="020B0604020202020204" charset="0"/>
                          <a:ea typeface="Roboto" panose="020B0604020202020204" charset="0"/>
                        </a:rPr>
                        <a:t>percent of style</a:t>
                      </a:r>
                    </a:p>
                  </a:txBody>
                  <a:tcPr marL="9525" marR="9525" marT="9525" marB="0" anchor="b">
                    <a:solidFill>
                      <a:srgbClr val="204056">
                        <a:alpha val="82352"/>
                      </a:srgbClr>
                    </a:solidFill>
                  </a:tcPr>
                </a:tc>
                <a:extLst>
                  <a:ext uri="{0D108BD9-81ED-4DB2-BD59-A6C34878D82A}">
                    <a16:rowId xmlns:a16="http://schemas.microsoft.com/office/drawing/2014/main" val="10000"/>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Narrow</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I'm not sure. Let's skip it.</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15</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58%</a:t>
                      </a:r>
                    </a:p>
                  </a:txBody>
                  <a:tcPr marL="9525" marR="9525" marT="9525" marB="0" anchor="b">
                    <a:solidFill>
                      <a:schemeClr val="tx2">
                        <a:lumMod val="90000"/>
                      </a:schemeClr>
                    </a:solidFill>
                  </a:tcPr>
                </a:tc>
                <a:extLst>
                  <a:ext uri="{0D108BD9-81ED-4DB2-BD59-A6C34878D82A}">
                    <a16:rowId xmlns:a16="http://schemas.microsoft.com/office/drawing/2014/main" val="136369756"/>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Narrow</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Men's Styles</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52</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44%</a:t>
                      </a:r>
                    </a:p>
                  </a:txBody>
                  <a:tcPr marL="9525" marR="9525" marT="9525" marB="0" anchor="b">
                    <a:solidFill>
                      <a:schemeClr val="tx2">
                        <a:lumMod val="90000"/>
                      </a:schemeClr>
                    </a:solidFill>
                  </a:tcPr>
                </a:tc>
                <a:extLst>
                  <a:ext uri="{0D108BD9-81ED-4DB2-BD59-A6C34878D82A}">
                    <a16:rowId xmlns:a16="http://schemas.microsoft.com/office/drawing/2014/main" val="649218330"/>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Narrow</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Women's Styles</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38</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36%</a:t>
                      </a:r>
                    </a:p>
                  </a:txBody>
                  <a:tcPr marL="9525" marR="9525" marT="9525" marB="0" anchor="b">
                    <a:solidFill>
                      <a:schemeClr val="tx2">
                        <a:lumMod val="90000"/>
                      </a:schemeClr>
                    </a:solidFill>
                  </a:tcPr>
                </a:tc>
                <a:extLst>
                  <a:ext uri="{0D108BD9-81ED-4DB2-BD59-A6C34878D82A}">
                    <a16:rowId xmlns:a16="http://schemas.microsoft.com/office/drawing/2014/main" val="270239762"/>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Medium</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I'm not sure. Let's skip it.</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6</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23%</a:t>
                      </a:r>
                    </a:p>
                  </a:txBody>
                  <a:tcPr marL="9525" marR="9525" marT="9525" marB="0" anchor="b">
                    <a:noFill/>
                  </a:tcPr>
                </a:tc>
                <a:extLst>
                  <a:ext uri="{0D108BD9-81ED-4DB2-BD59-A6C34878D82A}">
                    <a16:rowId xmlns:a16="http://schemas.microsoft.com/office/drawing/2014/main" val="2191697446"/>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Medium</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Men's Styles</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33</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28%</a:t>
                      </a:r>
                    </a:p>
                  </a:txBody>
                  <a:tcPr marL="9525" marR="9525" marT="9525" marB="0" anchor="b">
                    <a:noFill/>
                  </a:tcPr>
                </a:tc>
                <a:extLst>
                  <a:ext uri="{0D108BD9-81ED-4DB2-BD59-A6C34878D82A}">
                    <a16:rowId xmlns:a16="http://schemas.microsoft.com/office/drawing/2014/main" val="196306147"/>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Medium</a:t>
                      </a:r>
                    </a:p>
                  </a:txBody>
                  <a:tcPr marL="9525" marR="9525" marT="9525" marB="0" anchor="b">
                    <a:no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Women's Styles</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40</a:t>
                      </a:r>
                    </a:p>
                  </a:txBody>
                  <a:tcPr marL="9525" marR="9525" marT="9525" marB="0" anchor="b">
                    <a:no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38%</a:t>
                      </a:r>
                    </a:p>
                  </a:txBody>
                  <a:tcPr marL="9525" marR="9525" marT="9525" marB="0" anchor="b">
                    <a:noFill/>
                  </a:tcPr>
                </a:tc>
                <a:extLst>
                  <a:ext uri="{0D108BD9-81ED-4DB2-BD59-A6C34878D82A}">
                    <a16:rowId xmlns:a16="http://schemas.microsoft.com/office/drawing/2014/main" val="1762447894"/>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Wide</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I'm not sure. Let's skip it.</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5</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19%</a:t>
                      </a:r>
                    </a:p>
                  </a:txBody>
                  <a:tcPr marL="9525" marR="9525" marT="9525" marB="0" anchor="b">
                    <a:solidFill>
                      <a:schemeClr val="tx2">
                        <a:lumMod val="90000"/>
                      </a:schemeClr>
                    </a:solidFill>
                  </a:tcPr>
                </a:tc>
                <a:extLst>
                  <a:ext uri="{0D108BD9-81ED-4DB2-BD59-A6C34878D82A}">
                    <a16:rowId xmlns:a16="http://schemas.microsoft.com/office/drawing/2014/main" val="2069208017"/>
                  </a:ext>
                </a:extLst>
              </a:tr>
              <a:tr h="274320">
                <a:tc>
                  <a:txBody>
                    <a:bodyPr/>
                    <a:lstStyle/>
                    <a:p>
                      <a:pPr algn="l" fontAlgn="b"/>
                      <a:r>
                        <a:rPr lang="en-US" sz="1100" b="0" i="0" u="none" strike="noStrike">
                          <a:solidFill>
                            <a:schemeClr val="bg2"/>
                          </a:solidFill>
                          <a:effectLst/>
                          <a:latin typeface="Roboto" panose="020B0604020202020204" charset="0"/>
                          <a:ea typeface="Roboto" panose="020B0604020202020204" charset="0"/>
                        </a:rPr>
                        <a:t>Wide</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Men's Styles</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26</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22%</a:t>
                      </a:r>
                    </a:p>
                  </a:txBody>
                  <a:tcPr marL="9525" marR="9525" marT="9525" marB="0" anchor="b">
                    <a:solidFill>
                      <a:schemeClr val="tx2">
                        <a:lumMod val="90000"/>
                      </a:schemeClr>
                    </a:solidFill>
                  </a:tcPr>
                </a:tc>
                <a:extLst>
                  <a:ext uri="{0D108BD9-81ED-4DB2-BD59-A6C34878D82A}">
                    <a16:rowId xmlns:a16="http://schemas.microsoft.com/office/drawing/2014/main" val="672110055"/>
                  </a:ext>
                </a:extLst>
              </a:tr>
              <a:tr h="274320">
                <a:tc>
                  <a:txBody>
                    <a:bodyPr/>
                    <a:lstStyle/>
                    <a:p>
                      <a:pPr algn="l" fontAlgn="b"/>
                      <a:r>
                        <a:rPr lang="en-US" sz="1100" b="0" i="0" u="none" strike="noStrike" dirty="0">
                          <a:solidFill>
                            <a:schemeClr val="bg2"/>
                          </a:solidFill>
                          <a:effectLst/>
                          <a:latin typeface="Roboto" panose="020B0604020202020204" charset="0"/>
                          <a:ea typeface="Roboto" panose="020B0604020202020204" charset="0"/>
                        </a:rPr>
                        <a:t>Wide</a:t>
                      </a:r>
                    </a:p>
                  </a:txBody>
                  <a:tcPr marL="9525" marR="9525" marT="9525" marB="0" anchor="b">
                    <a:solidFill>
                      <a:schemeClr val="tx2">
                        <a:lumMod val="90000"/>
                      </a:schemeClr>
                    </a:solidFill>
                  </a:tcPr>
                </a:tc>
                <a:tc>
                  <a:txBody>
                    <a:bodyPr/>
                    <a:lstStyle/>
                    <a:p>
                      <a:pPr algn="l" fontAlgn="b"/>
                      <a:r>
                        <a:rPr lang="en-US" sz="1100" b="0" i="0" u="none" strike="noStrike">
                          <a:solidFill>
                            <a:schemeClr val="bg2"/>
                          </a:solidFill>
                          <a:effectLst/>
                          <a:latin typeface="Roboto" panose="020B0604020202020204" charset="0"/>
                          <a:ea typeface="Roboto" panose="020B0604020202020204" charset="0"/>
                        </a:rPr>
                        <a:t>Women's Styles</a:t>
                      </a:r>
                    </a:p>
                  </a:txBody>
                  <a:tcPr marL="9525" marR="9525" marT="9525" marB="0" anchor="b">
                    <a:solidFill>
                      <a:schemeClr val="tx2">
                        <a:lumMod val="90000"/>
                      </a:schemeClr>
                    </a:solidFill>
                  </a:tcPr>
                </a:tc>
                <a:tc>
                  <a:txBody>
                    <a:bodyPr/>
                    <a:lstStyle/>
                    <a:p>
                      <a:pPr algn="r" fontAlgn="b"/>
                      <a:r>
                        <a:rPr lang="en-US" sz="1100" b="0" i="0" u="none" strike="noStrike">
                          <a:solidFill>
                            <a:schemeClr val="bg2"/>
                          </a:solidFill>
                          <a:effectLst/>
                          <a:latin typeface="Roboto" panose="020B0604020202020204" charset="0"/>
                          <a:ea typeface="Roboto" panose="020B0604020202020204" charset="0"/>
                        </a:rPr>
                        <a:t>24</a:t>
                      </a:r>
                    </a:p>
                  </a:txBody>
                  <a:tcPr marL="9525" marR="9525" marT="9525" marB="0" anchor="b">
                    <a:solidFill>
                      <a:schemeClr val="tx2">
                        <a:lumMod val="90000"/>
                      </a:schemeClr>
                    </a:solidFill>
                  </a:tcPr>
                </a:tc>
                <a:tc>
                  <a:txBody>
                    <a:bodyPr/>
                    <a:lstStyle/>
                    <a:p>
                      <a:pPr algn="r" fontAlgn="b"/>
                      <a:r>
                        <a:rPr lang="en-US" sz="1100" b="0" i="0" u="none" strike="noStrike" dirty="0">
                          <a:solidFill>
                            <a:schemeClr val="bg2"/>
                          </a:solidFill>
                          <a:effectLst/>
                          <a:latin typeface="Roboto" panose="020B0604020202020204" charset="0"/>
                          <a:ea typeface="Roboto" panose="020B0604020202020204" charset="0"/>
                        </a:rPr>
                        <a:t>23%</a:t>
                      </a:r>
                    </a:p>
                  </a:txBody>
                  <a:tcPr marL="9525" marR="9525" marT="9525" marB="0" anchor="b">
                    <a:solidFill>
                      <a:schemeClr val="tx2">
                        <a:lumMod val="90000"/>
                      </a:schemeClr>
                    </a:solidFill>
                  </a:tcPr>
                </a:tc>
                <a:extLst>
                  <a:ext uri="{0D108BD9-81ED-4DB2-BD59-A6C34878D82A}">
                    <a16:rowId xmlns:a16="http://schemas.microsoft.com/office/drawing/2014/main" val="2290550618"/>
                  </a:ext>
                </a:extLst>
              </a:tr>
              <a:tr h="274320">
                <a:tc>
                  <a:txBody>
                    <a:bodyPr/>
                    <a:lstStyle/>
                    <a:p>
                      <a:pPr algn="l" fontAlgn="b"/>
                      <a:r>
                        <a:rPr lang="en-US" sz="1600" b="0" i="0" u="none" strike="noStrike" dirty="0">
                          <a:solidFill>
                            <a:schemeClr val="bg2"/>
                          </a:solidFill>
                          <a:effectLst/>
                          <a:latin typeface="Roboto" panose="020B0604020202020204" charset="0"/>
                          <a:ea typeface="Roboto" panose="020B0604020202020204" charset="0"/>
                        </a:rPr>
                        <a:t>…</a:t>
                      </a:r>
                    </a:p>
                  </a:txBody>
                  <a:tcPr marL="9525" marR="9525" marT="9525" marB="0" anchor="b">
                    <a:solidFill>
                      <a:schemeClr val="tx2">
                        <a:lumMod val="90000"/>
                      </a:schemeClr>
                    </a:solidFill>
                  </a:tcPr>
                </a:tc>
                <a:tc>
                  <a:txBody>
                    <a:bodyPr/>
                    <a:lstStyle/>
                    <a:p>
                      <a:pPr algn="l"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solidFill>
                      <a:schemeClr val="tx2">
                        <a:lumMod val="90000"/>
                      </a:schemeClr>
                    </a:solidFill>
                  </a:tcPr>
                </a:tc>
                <a:tc>
                  <a:txBody>
                    <a:bodyPr/>
                    <a:lstStyle/>
                    <a:p>
                      <a:pPr algn="r"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solidFill>
                      <a:schemeClr val="tx2">
                        <a:lumMod val="90000"/>
                      </a:schemeClr>
                    </a:solidFill>
                  </a:tcPr>
                </a:tc>
                <a:tc>
                  <a:txBody>
                    <a:bodyPr/>
                    <a:lstStyle/>
                    <a:p>
                      <a:pPr algn="r" fontAlgn="b"/>
                      <a:endParaRPr lang="en-US" sz="1100" b="0" i="0" u="none" strike="noStrike" dirty="0">
                        <a:solidFill>
                          <a:schemeClr val="bg2"/>
                        </a:solidFill>
                        <a:effectLst/>
                        <a:latin typeface="Roboto" panose="020B0604020202020204" charset="0"/>
                        <a:ea typeface="Roboto" panose="020B0604020202020204" charset="0"/>
                      </a:endParaRPr>
                    </a:p>
                  </a:txBody>
                  <a:tcPr marL="9525" marR="9525" marT="9525" marB="0" anchor="b">
                    <a:solidFill>
                      <a:schemeClr val="tx2">
                        <a:lumMod val="90000"/>
                      </a:schemeClr>
                    </a:solidFill>
                  </a:tcPr>
                </a:tc>
                <a:extLst>
                  <a:ext uri="{0D108BD9-81ED-4DB2-BD59-A6C34878D82A}">
                    <a16:rowId xmlns:a16="http://schemas.microsoft.com/office/drawing/2014/main" val="10003"/>
                  </a:ext>
                </a:extLst>
              </a:tr>
            </a:tbl>
          </a:graphicData>
        </a:graphic>
      </p:graphicFrame>
      <p:sp>
        <p:nvSpPr>
          <p:cNvPr id="14" name="Right Brace 13">
            <a:extLst>
              <a:ext uri="{FF2B5EF4-FFF2-40B4-BE49-F238E27FC236}">
                <a16:creationId xmlns:a16="http://schemas.microsoft.com/office/drawing/2014/main" id="{E4D82B66-6ADD-4EEC-BA02-E5E8D669F661}"/>
              </a:ext>
            </a:extLst>
          </p:cNvPr>
          <p:cNvSpPr/>
          <p:nvPr/>
        </p:nvSpPr>
        <p:spPr>
          <a:xfrm>
            <a:off x="3943778" y="1588827"/>
            <a:ext cx="280546" cy="2941349"/>
          </a:xfrm>
          <a:prstGeom prst="rightBrace">
            <a:avLst>
              <a:gd name="adj1" fmla="val 54389"/>
              <a:gd name="adj2" fmla="val 3132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B82D225A-F5C5-4387-BB3F-96F7967CAC6B}"/>
              </a:ext>
            </a:extLst>
          </p:cNvPr>
          <p:cNvSpPr/>
          <p:nvPr/>
        </p:nvSpPr>
        <p:spPr>
          <a:xfrm rot="10800000">
            <a:off x="4995333" y="1588827"/>
            <a:ext cx="280546" cy="2941349"/>
          </a:xfrm>
          <a:prstGeom prst="rightBrace">
            <a:avLst>
              <a:gd name="adj1" fmla="val 54389"/>
              <a:gd name="adj2" fmla="val 6747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B462C2AB-F951-4BE6-8587-171CDBA8767C}"/>
              </a:ext>
            </a:extLst>
          </p:cNvPr>
          <p:cNvSpPr txBox="1"/>
          <p:nvPr/>
        </p:nvSpPr>
        <p:spPr>
          <a:xfrm>
            <a:off x="4258920" y="1588826"/>
            <a:ext cx="969061" cy="1077218"/>
          </a:xfrm>
          <a:prstGeom prst="rect">
            <a:avLst/>
          </a:prstGeom>
          <a:noFill/>
        </p:spPr>
        <p:txBody>
          <a:bodyPr wrap="square" lIns="0" tIns="0" rIns="0" bIns="0" rtlCol="0">
            <a:spAutoFit/>
          </a:bodyPr>
          <a:lstStyle/>
          <a:p>
            <a:r>
              <a:rPr lang="en-US" sz="1000" dirty="0">
                <a:latin typeface="Roboto" panose="020B0604020202020204" charset="0"/>
                <a:ea typeface="Roboto" panose="020B0604020202020204" charset="0"/>
              </a:rPr>
              <a:t>We continue to see no significant correlation between style and other responses</a:t>
            </a:r>
          </a:p>
        </p:txBody>
      </p:sp>
    </p:spTree>
    <p:extLst>
      <p:ext uri="{BB962C8B-B14F-4D97-AF65-F5344CB8AC3E}">
        <p14:creationId xmlns:p14="http://schemas.microsoft.com/office/powerpoint/2010/main" val="1707855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1.3 </a:t>
            </a:r>
            <a:r>
              <a:rPr lang="en-US" sz="2400" b="1" i="0" u="none" strike="noStrike" cap="none" dirty="0">
                <a:solidFill>
                  <a:srgbClr val="295269"/>
                </a:solidFill>
                <a:latin typeface="Roboto"/>
                <a:ea typeface="Roboto"/>
                <a:cs typeface="Roboto"/>
                <a:sym typeface="Roboto"/>
              </a:rPr>
              <a:t>Style quiz recommendation</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4" y="1097280"/>
            <a:ext cx="8412480" cy="20792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We recommend removing the tightest bottleneck question and maintaining the other questions. Moving question 3 to the end may help gather more data.</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A large percentage of shoppers decline to answer the eye exam question, so this may not be useful to them in finding their preferred styles</a:t>
            </a:r>
          </a:p>
          <a:p>
            <a:pPr marL="457200" lvl="5" indent="-304800">
              <a:lnSpc>
                <a:spcPct val="115000"/>
              </a:lnSpc>
              <a:buSzPts val="1200"/>
              <a:buFont typeface="Roboto"/>
              <a:buChar char="●"/>
            </a:pPr>
            <a:r>
              <a:rPr lang="en-US" sz="1200" dirty="0">
                <a:latin typeface="Roboto"/>
                <a:ea typeface="Roboto"/>
                <a:cs typeface="Roboto"/>
                <a:sym typeface="Roboto"/>
              </a:rPr>
              <a:t>Another large portion of users drop out at the fit question, or don’t know their fit. Moving this question to the end of the quiz could result in a greater opportunity to gather data about color and shape before any drop-off occurs</a:t>
            </a:r>
          </a:p>
          <a:p>
            <a:pPr marL="457200" lvl="4" indent="-304800">
              <a:lnSpc>
                <a:spcPct val="115000"/>
              </a:lnSpc>
              <a:buSzPts val="1200"/>
              <a:buFont typeface="Roboto"/>
              <a:buChar char="●"/>
            </a:pPr>
            <a:r>
              <a:rPr lang="en-US" sz="1200" b="0" i="0" u="none" strike="noStrike" cap="none" dirty="0">
                <a:solidFill>
                  <a:srgbClr val="000000"/>
                </a:solidFill>
                <a:latin typeface="Roboto"/>
                <a:ea typeface="Roboto"/>
                <a:cs typeface="Roboto"/>
                <a:sym typeface="Roboto"/>
              </a:rPr>
              <a:t>All other questions show very little predictability between responses, which would indicate that these questions are well-distributed to create a meaningful shopper experience. However, </a:t>
            </a:r>
            <a:r>
              <a:rPr lang="en-US" sz="1200" b="0" i="0" u="none" strike="noStrike" cap="none" dirty="0" err="1">
                <a:solidFill>
                  <a:srgbClr val="000000"/>
                </a:solidFill>
                <a:latin typeface="Roboto"/>
                <a:ea typeface="Roboto"/>
                <a:cs typeface="Roboto"/>
                <a:sym typeface="Roboto"/>
              </a:rPr>
              <a:t>Warby</a:t>
            </a:r>
            <a:r>
              <a:rPr lang="en-US" sz="1200" b="0" i="0" u="none" strike="noStrike" cap="none" dirty="0">
                <a:solidFill>
                  <a:srgbClr val="000000"/>
                </a:solidFill>
                <a:latin typeface="Roboto"/>
                <a:ea typeface="Roboto"/>
                <a:cs typeface="Roboto"/>
                <a:sym typeface="Roboto"/>
              </a:rPr>
              <a:t> Parker is advised that, for the same reason, this quiz has not gathered actionable data about correlations between style choices.</a:t>
            </a:r>
            <a:endParaRPr sz="1200" b="0" i="0" u="none" strike="noStrike" cap="none" dirty="0">
              <a:solidFill>
                <a:srgbClr val="000000"/>
              </a:solidFill>
              <a:latin typeface="Roboto"/>
              <a:ea typeface="Roboto"/>
              <a:cs typeface="Roboto"/>
              <a:sym typeface="Roboto"/>
            </a:endParaRPr>
          </a:p>
        </p:txBody>
      </p:sp>
      <p:pic>
        <p:nvPicPr>
          <p:cNvPr id="3" name="Graphic 2" descr="Glasses">
            <a:extLst>
              <a:ext uri="{FF2B5EF4-FFF2-40B4-BE49-F238E27FC236}">
                <a16:creationId xmlns:a16="http://schemas.microsoft.com/office/drawing/2014/main" id="{17CB785D-C5A6-4B9D-B083-131D412F08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741" y="3383280"/>
            <a:ext cx="1321904" cy="1321904"/>
          </a:xfrm>
          <a:prstGeom prst="rect">
            <a:avLst/>
          </a:prstGeom>
        </p:spPr>
      </p:pic>
      <p:pic>
        <p:nvPicPr>
          <p:cNvPr id="10" name="Graphic 9" descr="Glasses">
            <a:extLst>
              <a:ext uri="{FF2B5EF4-FFF2-40B4-BE49-F238E27FC236}">
                <a16:creationId xmlns:a16="http://schemas.microsoft.com/office/drawing/2014/main" id="{71B15832-9E6A-46AE-A143-9479EB4A6B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3200" y="3383280"/>
            <a:ext cx="1321904" cy="1321904"/>
          </a:xfrm>
          <a:prstGeom prst="rect">
            <a:avLst/>
          </a:prstGeom>
        </p:spPr>
      </p:pic>
      <p:pic>
        <p:nvPicPr>
          <p:cNvPr id="11" name="Graphic 10" descr="Glasses">
            <a:extLst>
              <a:ext uri="{FF2B5EF4-FFF2-40B4-BE49-F238E27FC236}">
                <a16:creationId xmlns:a16="http://schemas.microsoft.com/office/drawing/2014/main" id="{6DB0A62B-C2E4-4DD1-9C78-540AFE5103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4658" y="3383280"/>
            <a:ext cx="1321904" cy="1321904"/>
          </a:xfrm>
          <a:prstGeom prst="rect">
            <a:avLst/>
          </a:prstGeom>
        </p:spPr>
      </p:pic>
      <p:pic>
        <p:nvPicPr>
          <p:cNvPr id="12" name="Graphic 11" descr="Glasses">
            <a:extLst>
              <a:ext uri="{FF2B5EF4-FFF2-40B4-BE49-F238E27FC236}">
                <a16:creationId xmlns:a16="http://schemas.microsoft.com/office/drawing/2014/main" id="{611B4590-1317-493F-B242-EAE3CF1926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6117" y="3383280"/>
            <a:ext cx="1321904" cy="1321904"/>
          </a:xfrm>
          <a:prstGeom prst="rect">
            <a:avLst/>
          </a:prstGeom>
        </p:spPr>
      </p:pic>
    </p:spTree>
    <p:extLst>
      <p:ext uri="{BB962C8B-B14F-4D97-AF65-F5344CB8AC3E}">
        <p14:creationId xmlns:p14="http://schemas.microsoft.com/office/powerpoint/2010/main" val="2207153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2. </a:t>
            </a:r>
            <a:r>
              <a:rPr lang="en-US" sz="4800" b="0" i="0" u="none" strike="noStrike" cap="none" dirty="0">
                <a:solidFill>
                  <a:schemeClr val="lt1"/>
                </a:solidFill>
                <a:latin typeface="Roboto Black"/>
                <a:ea typeface="Roboto Black"/>
                <a:cs typeface="Roboto Black"/>
                <a:sym typeface="Roboto Black"/>
              </a:rPr>
              <a:t>Home try-on</a:t>
            </a:r>
          </a:p>
          <a:p>
            <a:pPr marL="0" marR="0" lvl="0" indent="0" algn="ctr" rtl="0">
              <a:lnSpc>
                <a:spcPct val="100000"/>
              </a:lnSpc>
              <a:spcBef>
                <a:spcPts val="0"/>
              </a:spcBef>
              <a:spcAft>
                <a:spcPts val="0"/>
              </a:spcAft>
              <a:buClr>
                <a:srgbClr val="000000"/>
              </a:buClr>
              <a:buSzPts val="4800"/>
              <a:buFont typeface="Arial"/>
              <a:buNone/>
            </a:pPr>
            <a:r>
              <a:rPr lang="en-US" dirty="0"/>
              <a:t>Analysis of the Home try-on program and recommendations</a:t>
            </a:r>
          </a:p>
        </p:txBody>
      </p:sp>
    </p:spTree>
    <p:extLst>
      <p:ext uri="{BB962C8B-B14F-4D97-AF65-F5344CB8AC3E}">
        <p14:creationId xmlns:p14="http://schemas.microsoft.com/office/powerpoint/2010/main" val="32491361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2834</TotalTime>
  <Words>1992</Words>
  <Application>Microsoft Office PowerPoint</Application>
  <PresentationFormat>On-screen Show (16:9)</PresentationFormat>
  <Paragraphs>473</Paragraphs>
  <Slides>18</Slides>
  <Notes>18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Dosis</vt:lpstr>
      <vt:lpstr>Roboto Black</vt:lpstr>
      <vt:lpstr>Courier New</vt:lpstr>
      <vt:lpstr>Arial</vt:lpstr>
      <vt:lpstr>Roboto</vt:lpstr>
      <vt:lpstr>Roboto Thin</vt:lpstr>
      <vt:lpstr>Simple Light</vt:lpstr>
      <vt:lpstr>Simple Light</vt:lpstr>
      <vt:lpstr>Simple Light</vt:lpstr>
      <vt:lpstr>PowerPoint Presentation</vt:lpstr>
      <vt:lpstr>In this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Erika Davis</dc:creator>
  <cp:lastModifiedBy>Erika Davis</cp:lastModifiedBy>
  <cp:revision>56</cp:revision>
  <dcterms:modified xsi:type="dcterms:W3CDTF">2018-07-11T02:43:08Z</dcterms:modified>
</cp:coreProperties>
</file>